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67"/>
  </p:notesMasterIdLst>
  <p:handoutMasterIdLst>
    <p:handoutMasterId r:id="rId68"/>
  </p:handoutMasterIdLst>
  <p:sldIdLst>
    <p:sldId id="277" r:id="rId3"/>
    <p:sldId id="495" r:id="rId4"/>
    <p:sldId id="531" r:id="rId5"/>
    <p:sldId id="532" r:id="rId6"/>
    <p:sldId id="496" r:id="rId7"/>
    <p:sldId id="533" r:id="rId8"/>
    <p:sldId id="498" r:id="rId9"/>
    <p:sldId id="499" r:id="rId10"/>
    <p:sldId id="534" r:id="rId11"/>
    <p:sldId id="536" r:id="rId12"/>
    <p:sldId id="535" r:id="rId13"/>
    <p:sldId id="500" r:id="rId14"/>
    <p:sldId id="542" r:id="rId15"/>
    <p:sldId id="541" r:id="rId16"/>
    <p:sldId id="540" r:id="rId17"/>
    <p:sldId id="539" r:id="rId18"/>
    <p:sldId id="538" r:id="rId19"/>
    <p:sldId id="501" r:id="rId20"/>
    <p:sldId id="545" r:id="rId21"/>
    <p:sldId id="544" r:id="rId22"/>
    <p:sldId id="543" r:id="rId23"/>
    <p:sldId id="546" r:id="rId24"/>
    <p:sldId id="502" r:id="rId25"/>
    <p:sldId id="552" r:id="rId26"/>
    <p:sldId id="557" r:id="rId27"/>
    <p:sldId id="556" r:id="rId28"/>
    <p:sldId id="555" r:id="rId29"/>
    <p:sldId id="558" r:id="rId30"/>
    <p:sldId id="511" r:id="rId31"/>
    <p:sldId id="512" r:id="rId32"/>
    <p:sldId id="560" r:id="rId33"/>
    <p:sldId id="559" r:id="rId34"/>
    <p:sldId id="513" r:id="rId35"/>
    <p:sldId id="561" r:id="rId36"/>
    <p:sldId id="514" r:id="rId37"/>
    <p:sldId id="515" r:id="rId38"/>
    <p:sldId id="516" r:id="rId39"/>
    <p:sldId id="517" r:id="rId40"/>
    <p:sldId id="519" r:id="rId41"/>
    <p:sldId id="518" r:id="rId42"/>
    <p:sldId id="520" r:id="rId43"/>
    <p:sldId id="521" r:id="rId44"/>
    <p:sldId id="522" r:id="rId45"/>
    <p:sldId id="523" r:id="rId46"/>
    <p:sldId id="564" r:id="rId47"/>
    <p:sldId id="565" r:id="rId48"/>
    <p:sldId id="524" r:id="rId49"/>
    <p:sldId id="525" r:id="rId50"/>
    <p:sldId id="528" r:id="rId51"/>
    <p:sldId id="503" r:id="rId52"/>
    <p:sldId id="504" r:id="rId53"/>
    <p:sldId id="549" r:id="rId54"/>
    <p:sldId id="548" r:id="rId55"/>
    <p:sldId id="547" r:id="rId56"/>
    <p:sldId id="506" r:id="rId57"/>
    <p:sldId id="508" r:id="rId58"/>
    <p:sldId id="550" r:id="rId59"/>
    <p:sldId id="505" r:id="rId60"/>
    <p:sldId id="507" r:id="rId61"/>
    <p:sldId id="509" r:id="rId62"/>
    <p:sldId id="494" r:id="rId63"/>
    <p:sldId id="526" r:id="rId64"/>
    <p:sldId id="529" r:id="rId65"/>
    <p:sldId id="563" r:id="rId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e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5229"/>
    <a:srgbClr val="A1B2C4"/>
    <a:srgbClr val="00B050"/>
    <a:srgbClr val="0082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DCAF9ED-07DC-4A11-8D7F-57B35C25682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31" autoAdjust="0"/>
    <p:restoredTop sz="89228" autoAdjust="0"/>
  </p:normalViewPr>
  <p:slideViewPr>
    <p:cSldViewPr snapToGrid="0">
      <p:cViewPr varScale="1">
        <p:scale>
          <a:sx n="104" d="100"/>
          <a:sy n="104" d="100"/>
        </p:scale>
        <p:origin x="288" y="96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71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commentAuthors" Target="commentAuthor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2/25/2016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4.png>
</file>

<file path=ppt/media/image15.jpeg>
</file>

<file path=ppt/media/image15.png>
</file>

<file path=ppt/media/image16.jpeg>
</file>

<file path=ppt/media/image16.png>
</file>

<file path=ppt/media/image17.jpe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2/25/2016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8176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547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3521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8773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9491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855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0105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8716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1436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3176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30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2250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9424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05114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5869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7217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6729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954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29595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9556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5956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4490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1940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59000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2470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7428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8494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61750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29824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86360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58799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1376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5938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20149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01243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28891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47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19780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0564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595554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03288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24595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987805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7799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8013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87106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6165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352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762796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37617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93508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74567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97314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7177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562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554780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48565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95589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73511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1158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7189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4225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511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/>
                </a:solidFill>
                <a:effectLst/>
              </a:defRPr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8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Rectangle 8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8"/>
            <a:ext cx="1371600" cy="5561369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40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51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178" indent="0">
              <a:buNone/>
              <a:defRPr sz="2000"/>
            </a:lvl2pPr>
            <a:lvl3pPr marL="914354" indent="0">
              <a:buNone/>
              <a:defRPr sz="1800"/>
            </a:lvl3pPr>
            <a:lvl4pPr marL="1371532" indent="0">
              <a:buNone/>
              <a:defRPr sz="1600"/>
            </a:lvl4pPr>
            <a:lvl5pPr marL="1828709" indent="0">
              <a:buNone/>
              <a:defRPr sz="1600"/>
            </a:lvl5pPr>
            <a:lvl6pPr marL="2285886" indent="0">
              <a:buNone/>
              <a:defRPr sz="1600"/>
            </a:lvl6pPr>
            <a:lvl7pPr marL="2743062" indent="0">
              <a:buNone/>
              <a:defRPr sz="1600"/>
            </a:lvl7pPr>
            <a:lvl8pPr marL="3200240" indent="0">
              <a:buNone/>
              <a:defRPr sz="1600"/>
            </a:lvl8pPr>
            <a:lvl9pPr marL="3657418" indent="0">
              <a:buNone/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Rectangle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30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30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178" indent="0">
              <a:buNone/>
              <a:defRPr sz="2000" b="1"/>
            </a:lvl2pPr>
            <a:lvl3pPr marL="914354" indent="0">
              <a:buNone/>
              <a:defRPr sz="18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40" y="283"/>
            <a:ext cx="4435717" cy="6856286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Rectangle 10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3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53740" y="283"/>
            <a:ext cx="4435717" cy="6856286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innerShdw blurRad="25400" dist="127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178" indent="0">
              <a:buNone/>
              <a:defRPr sz="1400"/>
            </a:lvl2pPr>
            <a:lvl3pPr marL="914354" indent="0">
              <a:buNone/>
              <a:defRPr sz="1200"/>
            </a:lvl3pPr>
            <a:lvl4pPr marL="1371532" indent="0">
              <a:buNone/>
              <a:defRPr sz="1000"/>
            </a:lvl4pPr>
            <a:lvl5pPr marL="1828709" indent="0">
              <a:buNone/>
              <a:defRPr sz="1000"/>
            </a:lvl5pPr>
            <a:lvl6pPr marL="2285886" indent="0">
              <a:buNone/>
              <a:defRPr sz="1000"/>
            </a:lvl6pPr>
            <a:lvl7pPr marL="2743062" indent="0">
              <a:buNone/>
              <a:defRPr sz="1000"/>
            </a:lvl7pPr>
            <a:lvl8pPr marL="3200240" indent="0">
              <a:buNone/>
              <a:defRPr sz="1000"/>
            </a:lvl8pPr>
            <a:lvl9pPr marL="3657418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5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64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06" indent="-228589" algn="l" defTabSz="914354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30" indent="-228589" algn="l" defTabSz="914354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indent="-228589" algn="l" defTabSz="914354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378" indent="-228589" algn="l" defTabSz="914354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02" indent="-228589" algn="l" defTabSz="914354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709" indent="-228589" algn="l" defTabSz="914354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014" indent="-228589" algn="l" defTabSz="914354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322" indent="-228589" algn="l" defTabSz="914354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51628" indent="-228589" algn="l" defTabSz="914354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66800" y="3238737"/>
            <a:ext cx="10058400" cy="1557157"/>
          </a:xfrm>
        </p:spPr>
        <p:txBody>
          <a:bodyPr>
            <a:noAutofit/>
          </a:bodyPr>
          <a:lstStyle/>
          <a:p>
            <a:r>
              <a:rPr lang="it-IT" sz="4400" smtClean="0"/>
              <a:t>Anomaly detection: A survey</a:t>
            </a:r>
            <a:endParaRPr lang="it-IT" sz="4400" dirty="0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151" y="470299"/>
            <a:ext cx="6091707" cy="2956619"/>
          </a:xfrm>
          <a:prstGeom prst="rect">
            <a:avLst/>
          </a:prstGeom>
        </p:spPr>
      </p:pic>
      <p:sp>
        <p:nvSpPr>
          <p:cNvPr id="4" name="Sottotitolo 3"/>
          <p:cNvSpPr>
            <a:spLocks noGrp="1"/>
          </p:cNvSpPr>
          <p:nvPr>
            <p:ph type="subTitle" idx="1"/>
          </p:nvPr>
        </p:nvSpPr>
        <p:spPr>
          <a:xfrm>
            <a:off x="1066800" y="6254959"/>
            <a:ext cx="10058400" cy="365760"/>
          </a:xfrm>
        </p:spPr>
        <p:txBody>
          <a:bodyPr>
            <a:normAutofit/>
          </a:bodyPr>
          <a:lstStyle/>
          <a:p>
            <a:r>
              <a:rPr lang="it-IT" smtClean="0"/>
              <a:t>Acm computing surveys, vol. 41, n°3, article 15, publication date: july 2009</a:t>
            </a:r>
            <a:endParaRPr lang="it-IT" dirty="0"/>
          </a:p>
        </p:txBody>
      </p:sp>
      <p:sp>
        <p:nvSpPr>
          <p:cNvPr id="5" name="Sottotitolo 3"/>
          <p:cNvSpPr txBox="1">
            <a:spLocks/>
          </p:cNvSpPr>
          <p:nvPr/>
        </p:nvSpPr>
        <p:spPr>
          <a:xfrm>
            <a:off x="1066800" y="4795894"/>
            <a:ext cx="10058400" cy="1082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354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accent1"/>
              </a:buClr>
              <a:buFont typeface="Arial" pitchFamily="34" charset="0"/>
              <a:buNone/>
              <a:defRPr sz="2000" b="1" kern="1200" cap="all" baseline="0"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1pPr>
            <a:lvl2pPr marL="457178" indent="0" algn="ctr" defTabSz="914354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54" indent="0" algn="ctr" defTabSz="91435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32" indent="0" algn="ctr" defTabSz="91435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09" indent="0" algn="ctr" defTabSz="91435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86" indent="0" algn="ctr" defTabSz="91435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62" indent="0" algn="ctr" defTabSz="91435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40" indent="0" algn="ctr" defTabSz="91435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18" indent="0" algn="ctr" defTabSz="914354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 smtClean="0"/>
              <a:t>Varun</a:t>
            </a:r>
            <a:r>
              <a:rPr lang="it-IT" dirty="0" smtClean="0"/>
              <a:t> </a:t>
            </a:r>
            <a:r>
              <a:rPr lang="it-IT" dirty="0" err="1" smtClean="0"/>
              <a:t>chandola</a:t>
            </a:r>
            <a:r>
              <a:rPr lang="it-IT" dirty="0" smtClean="0"/>
              <a:t>, </a:t>
            </a:r>
            <a:r>
              <a:rPr lang="it-IT" dirty="0" err="1" smtClean="0"/>
              <a:t>arindam</a:t>
            </a:r>
            <a:r>
              <a:rPr lang="it-IT" dirty="0" smtClean="0"/>
              <a:t> </a:t>
            </a:r>
            <a:r>
              <a:rPr lang="it-IT" dirty="0" err="1" smtClean="0"/>
              <a:t>banerjee</a:t>
            </a:r>
            <a:r>
              <a:rPr lang="it-IT" dirty="0"/>
              <a:t> </a:t>
            </a:r>
            <a:r>
              <a:rPr lang="it-IT" dirty="0" smtClean="0"/>
              <a:t>and </a:t>
            </a:r>
            <a:r>
              <a:rPr lang="it-IT" dirty="0" err="1" smtClean="0"/>
              <a:t>vipin</a:t>
            </a:r>
            <a:r>
              <a:rPr lang="it-IT" dirty="0" smtClean="0"/>
              <a:t> </a:t>
            </a:r>
            <a:r>
              <a:rPr lang="it-IT" dirty="0" err="1" smtClean="0"/>
              <a:t>kumar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Nature of input data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Each</a:t>
            </a:r>
            <a:r>
              <a:rPr lang="it-IT" sz="2200" dirty="0" smtClean="0">
                <a:solidFill>
                  <a:srgbClr val="514A40"/>
                </a:solidFill>
              </a:rPr>
              <a:t>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can be </a:t>
            </a:r>
            <a:r>
              <a:rPr lang="it-IT" sz="2200" dirty="0" err="1" smtClean="0">
                <a:solidFill>
                  <a:srgbClr val="514A40"/>
                </a:solidFill>
              </a:rPr>
              <a:t>described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using</a:t>
            </a:r>
            <a:r>
              <a:rPr lang="it-IT" sz="2200" dirty="0" smtClean="0">
                <a:solidFill>
                  <a:srgbClr val="514A40"/>
                </a:solidFill>
              </a:rPr>
              <a:t> a set of </a:t>
            </a:r>
            <a:r>
              <a:rPr lang="it-IT" sz="2200" dirty="0" err="1" smtClean="0">
                <a:solidFill>
                  <a:srgbClr val="514A40"/>
                </a:solidFill>
              </a:rPr>
              <a:t>attributes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Attributes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can be of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different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types</a:t>
            </a:r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Univariate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/multivariate (in the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second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case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attributes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might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be a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mixture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types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Sequence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data:</a:t>
            </a:r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linearly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ordered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(time-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series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genome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ecc.)</a:t>
            </a: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Spatial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data: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related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their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neighboring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vehicular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traffic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ecological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ecc.)</a:t>
            </a:r>
          </a:p>
        </p:txBody>
      </p:sp>
    </p:spTree>
    <p:extLst>
      <p:ext uri="{BB962C8B-B14F-4D97-AF65-F5344CB8AC3E}">
        <p14:creationId xmlns:p14="http://schemas.microsoft.com/office/powerpoint/2010/main" val="33393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Nature of input data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Each</a:t>
            </a:r>
            <a:r>
              <a:rPr lang="it-IT" sz="2200" dirty="0" smtClean="0">
                <a:solidFill>
                  <a:srgbClr val="514A40"/>
                </a:solidFill>
              </a:rPr>
              <a:t>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can be </a:t>
            </a:r>
            <a:r>
              <a:rPr lang="it-IT" sz="2200" dirty="0" err="1" smtClean="0">
                <a:solidFill>
                  <a:srgbClr val="514A40"/>
                </a:solidFill>
              </a:rPr>
              <a:t>described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using</a:t>
            </a:r>
            <a:r>
              <a:rPr lang="it-IT" sz="2200" dirty="0" smtClean="0">
                <a:solidFill>
                  <a:srgbClr val="514A40"/>
                </a:solidFill>
              </a:rPr>
              <a:t> a set of </a:t>
            </a:r>
            <a:r>
              <a:rPr lang="it-IT" sz="2200" dirty="0" err="1" smtClean="0">
                <a:solidFill>
                  <a:srgbClr val="514A40"/>
                </a:solidFill>
              </a:rPr>
              <a:t>attributes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Attributes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can be of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different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types</a:t>
            </a:r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Univariate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/multivariate (in the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second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case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attributes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might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be a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mixture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types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Sequence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data:</a:t>
            </a:r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linearly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ordered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(time-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series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genome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ecc.)</a:t>
            </a: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Spatial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data: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related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their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neighboring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vehicular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traffic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ecological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ecc.)</a:t>
            </a: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Graph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data: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represented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vertices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graph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connected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with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other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vertices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with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edges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i="1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37766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dirty="0" err="1" smtClean="0"/>
              <a:t>Type</a:t>
            </a:r>
            <a:r>
              <a:rPr lang="it-IT" dirty="0" smtClean="0"/>
              <a:t> of </a:t>
            </a:r>
            <a:r>
              <a:rPr lang="it-IT" dirty="0" err="1" smtClean="0"/>
              <a:t>anomaly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Point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anomalies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An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individual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considered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with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respect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to 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rest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data</a:t>
            </a:r>
          </a:p>
        </p:txBody>
      </p:sp>
    </p:spTree>
    <p:extLst>
      <p:ext uri="{BB962C8B-B14F-4D97-AF65-F5344CB8AC3E}">
        <p14:creationId xmlns:p14="http://schemas.microsoft.com/office/powerpoint/2010/main" val="3111669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Type of anomaly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endParaRPr lang="it-IT" sz="2000" dirty="0" smtClean="0">
              <a:solidFill>
                <a:srgbClr val="514A40"/>
              </a:solidFill>
              <a:latin typeface="Cambria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897" y="787150"/>
            <a:ext cx="6306206" cy="540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3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2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3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4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5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3" grpId="2" build="p"/>
      <p:bldP spid="3" grpId="3" build="p"/>
      <p:bldP spid="3" grpId="4" build="p"/>
      <p:bldP spid="3" grpId="5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Type of anomaly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Point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anomalies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An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individual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considered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with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respect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to 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rest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data</a:t>
            </a: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Contextual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anomalies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A 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can be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specific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context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but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otherwise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540565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Type of anomaly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endParaRPr lang="it-IT" sz="2000" dirty="0" smtClean="0">
              <a:solidFill>
                <a:srgbClr val="514A40"/>
              </a:solidFill>
              <a:latin typeface="Cambria"/>
            </a:endParaRP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925" y="1219200"/>
            <a:ext cx="958215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078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2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3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4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5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3" grpId="2" build="p"/>
      <p:bldP spid="3" grpId="3" build="p"/>
      <p:bldP spid="3" grpId="4" build="p"/>
      <p:bldP spid="3" grpId="5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Type of anomaly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Point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anomalies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An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individual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considered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with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respect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to 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rest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data</a:t>
            </a: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Contextual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anomalies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A 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can be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specific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context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but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otherwise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Collective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anomalies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collection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related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considered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with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respect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to 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entire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 set</a:t>
            </a:r>
          </a:p>
        </p:txBody>
      </p:sp>
    </p:spTree>
    <p:extLst>
      <p:ext uri="{BB962C8B-B14F-4D97-AF65-F5344CB8AC3E}">
        <p14:creationId xmlns:p14="http://schemas.microsoft.com/office/powerpoint/2010/main" val="94926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Type of anomaly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endParaRPr lang="it-IT" sz="2000" dirty="0" smtClean="0">
              <a:solidFill>
                <a:srgbClr val="514A40"/>
              </a:solidFill>
              <a:latin typeface="Cambria"/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262" y="1005110"/>
            <a:ext cx="5705475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796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2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3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8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4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5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6"/>
                                    </p:cond>
                                  </p:end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3" grpId="2" build="p"/>
      <p:bldP spid="3" grpId="3" build="p"/>
      <p:bldP spid="3" grpId="4" build="p"/>
      <p:bldP spid="3" grpId="5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dirty="0" smtClean="0"/>
              <a:t>Training data set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1"/>
            <a:ext cx="11273051" cy="2944746"/>
          </a:xfrm>
        </p:spPr>
        <p:txBody>
          <a:bodyPr>
            <a:noAutofit/>
          </a:bodyPr>
          <a:lstStyle/>
          <a:p>
            <a:r>
              <a:rPr lang="it-IT" sz="2200" dirty="0" smtClean="0">
                <a:solidFill>
                  <a:srgbClr val="514A40"/>
                </a:solidFill>
              </a:rPr>
              <a:t>Some </a:t>
            </a:r>
            <a:r>
              <a:rPr lang="it-IT" sz="2200" dirty="0" err="1" smtClean="0">
                <a:solidFill>
                  <a:srgbClr val="514A40"/>
                </a:solidFill>
              </a:rPr>
              <a:t>techniques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need</a:t>
            </a:r>
            <a:r>
              <a:rPr lang="it-IT" sz="2200" dirty="0" smtClean="0">
                <a:solidFill>
                  <a:srgbClr val="514A40"/>
                </a:solidFill>
              </a:rPr>
              <a:t> a training data set</a:t>
            </a:r>
          </a:p>
          <a:p>
            <a:r>
              <a:rPr lang="it-IT" sz="2200" dirty="0" smtClean="0">
                <a:solidFill>
                  <a:srgbClr val="514A40"/>
                </a:solidFill>
              </a:rPr>
              <a:t>The </a:t>
            </a:r>
            <a:r>
              <a:rPr lang="it-IT" sz="2200" dirty="0" err="1" smtClean="0">
                <a:solidFill>
                  <a:srgbClr val="514A40"/>
                </a:solidFill>
              </a:rPr>
              <a:t>labels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associated</a:t>
            </a:r>
            <a:r>
              <a:rPr lang="it-IT" sz="2200" dirty="0" smtClean="0">
                <a:solidFill>
                  <a:srgbClr val="514A40"/>
                </a:solidFill>
              </a:rPr>
              <a:t> with a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denote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wheter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normal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dirty="0" smtClean="0">
                <a:solidFill>
                  <a:srgbClr val="514A40"/>
                </a:solidFill>
              </a:rPr>
              <a:t>or </a:t>
            </a:r>
            <a:r>
              <a:rPr lang="it-IT" sz="2200" i="1" dirty="0" err="1" smtClean="0">
                <a:solidFill>
                  <a:srgbClr val="514A40"/>
                </a:solidFill>
              </a:rPr>
              <a:t>anomalous</a:t>
            </a:r>
            <a:endParaRPr lang="it-IT" sz="2200" i="1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Labelling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often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done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manually</a:t>
            </a:r>
            <a:r>
              <a:rPr lang="it-IT" sz="2200" dirty="0" smtClean="0">
                <a:solidFill>
                  <a:srgbClr val="514A40"/>
                </a:solidFill>
              </a:rPr>
              <a:t> by a human </a:t>
            </a:r>
            <a:r>
              <a:rPr lang="it-IT" sz="2200" dirty="0" err="1" smtClean="0">
                <a:solidFill>
                  <a:srgbClr val="514A40"/>
                </a:solidFill>
              </a:rPr>
              <a:t>expert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</a:p>
          <a:p>
            <a:r>
              <a:rPr lang="it-IT" sz="2200" dirty="0" err="1" smtClean="0">
                <a:solidFill>
                  <a:srgbClr val="514A40"/>
                </a:solidFill>
              </a:rPr>
              <a:t>Getting</a:t>
            </a:r>
            <a:r>
              <a:rPr lang="it-IT" sz="2200" dirty="0" smtClean="0">
                <a:solidFill>
                  <a:srgbClr val="514A40"/>
                </a:solidFill>
              </a:rPr>
              <a:t> a </a:t>
            </a:r>
            <a:r>
              <a:rPr lang="it-IT" sz="2200" dirty="0" err="1" smtClean="0">
                <a:solidFill>
                  <a:srgbClr val="514A40"/>
                </a:solidFill>
              </a:rPr>
              <a:t>labeled</a:t>
            </a:r>
            <a:r>
              <a:rPr lang="it-IT" sz="2200" dirty="0" smtClean="0">
                <a:solidFill>
                  <a:srgbClr val="514A40"/>
                </a:solidFill>
              </a:rPr>
              <a:t> training set </a:t>
            </a:r>
            <a:r>
              <a:rPr lang="it-IT" sz="2200" dirty="0" smtClean="0">
                <a:solidFill>
                  <a:srgbClr val="514A40"/>
                </a:solidFill>
              </a:rPr>
              <a:t>of </a:t>
            </a:r>
            <a:r>
              <a:rPr lang="it-IT" sz="2200" dirty="0" err="1" smtClean="0">
                <a:solidFill>
                  <a:srgbClr val="514A40"/>
                </a:solidFill>
              </a:rPr>
              <a:t>anomalous</a:t>
            </a:r>
            <a:r>
              <a:rPr lang="it-IT" sz="2200" dirty="0" smtClean="0">
                <a:solidFill>
                  <a:srgbClr val="514A40"/>
                </a:solidFill>
              </a:rPr>
              <a:t>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covers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all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possible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type</a:t>
            </a:r>
            <a:r>
              <a:rPr lang="it-IT" sz="2200" dirty="0" smtClean="0">
                <a:solidFill>
                  <a:srgbClr val="514A40"/>
                </a:solidFill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</a:rPr>
              <a:t>anomalous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more </a:t>
            </a:r>
            <a:r>
              <a:rPr lang="it-IT" sz="2200" dirty="0" err="1" smtClean="0">
                <a:solidFill>
                  <a:srgbClr val="514A40"/>
                </a:solidFill>
              </a:rPr>
              <a:t>difficult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getting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smtClean="0">
                <a:solidFill>
                  <a:srgbClr val="514A40"/>
                </a:solidFill>
              </a:rPr>
              <a:t>for </a:t>
            </a:r>
            <a:r>
              <a:rPr lang="it-IT" sz="2200" dirty="0" err="1" smtClean="0">
                <a:solidFill>
                  <a:srgbClr val="514A40"/>
                </a:solidFill>
              </a:rPr>
              <a:t>normal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behaviors</a:t>
            </a:r>
            <a:endParaRPr lang="it-IT" sz="2200" dirty="0" smtClean="0">
              <a:solidFill>
                <a:srgbClr val="514A40"/>
              </a:solidFill>
            </a:endParaRPr>
          </a:p>
          <a:p>
            <a:endParaRPr lang="it-IT" sz="2400" i="1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529375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dirty="0"/>
              <a:t>Training data set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dirty="0">
                <a:solidFill>
                  <a:srgbClr val="514A40"/>
                </a:solidFill>
              </a:rPr>
              <a:t>Some </a:t>
            </a:r>
            <a:r>
              <a:rPr lang="it-IT" sz="2200" dirty="0" err="1">
                <a:solidFill>
                  <a:srgbClr val="514A40"/>
                </a:solidFill>
              </a:rPr>
              <a:t>techniques</a:t>
            </a:r>
            <a:r>
              <a:rPr lang="it-IT" sz="2200" dirty="0">
                <a:solidFill>
                  <a:srgbClr val="514A40"/>
                </a:solidFill>
              </a:rPr>
              <a:t> </a:t>
            </a:r>
            <a:r>
              <a:rPr lang="it-IT" sz="2200" dirty="0" err="1">
                <a:solidFill>
                  <a:srgbClr val="514A40"/>
                </a:solidFill>
              </a:rPr>
              <a:t>need</a:t>
            </a:r>
            <a:r>
              <a:rPr lang="it-IT" sz="2200" dirty="0">
                <a:solidFill>
                  <a:srgbClr val="514A40"/>
                </a:solidFill>
              </a:rPr>
              <a:t> a training data </a:t>
            </a:r>
            <a:r>
              <a:rPr lang="it-IT" sz="2200" dirty="0" smtClean="0">
                <a:solidFill>
                  <a:srgbClr val="514A40"/>
                </a:solidFill>
              </a:rPr>
              <a:t>set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smtClean="0">
                <a:solidFill>
                  <a:srgbClr val="514A40"/>
                </a:solidFill>
              </a:rPr>
              <a:t>The </a:t>
            </a:r>
            <a:r>
              <a:rPr lang="it-IT" sz="2200" dirty="0" err="1" smtClean="0">
                <a:solidFill>
                  <a:srgbClr val="514A40"/>
                </a:solidFill>
              </a:rPr>
              <a:t>labels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associated</a:t>
            </a:r>
            <a:r>
              <a:rPr lang="it-IT" sz="2200" dirty="0" smtClean="0">
                <a:solidFill>
                  <a:srgbClr val="514A40"/>
                </a:solidFill>
              </a:rPr>
              <a:t> with a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denote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wheter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normal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dirty="0" smtClean="0">
                <a:solidFill>
                  <a:srgbClr val="514A40"/>
                </a:solidFill>
              </a:rPr>
              <a:t>or </a:t>
            </a:r>
            <a:r>
              <a:rPr lang="it-IT" sz="2200" i="1" dirty="0" err="1" smtClean="0">
                <a:solidFill>
                  <a:srgbClr val="514A40"/>
                </a:solidFill>
              </a:rPr>
              <a:t>anomalous</a:t>
            </a:r>
            <a:endParaRPr lang="it-IT" sz="2200" i="1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Labelling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often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done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manually</a:t>
            </a:r>
            <a:r>
              <a:rPr lang="it-IT" sz="2200" dirty="0" smtClean="0">
                <a:solidFill>
                  <a:srgbClr val="514A40"/>
                </a:solidFill>
              </a:rPr>
              <a:t> by a human </a:t>
            </a:r>
            <a:r>
              <a:rPr lang="it-IT" sz="2200" dirty="0" err="1" smtClean="0">
                <a:solidFill>
                  <a:srgbClr val="514A40"/>
                </a:solidFill>
              </a:rPr>
              <a:t>expert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</a:p>
          <a:p>
            <a:r>
              <a:rPr lang="it-IT" sz="2200" dirty="0" err="1" smtClean="0">
                <a:solidFill>
                  <a:srgbClr val="514A40"/>
                </a:solidFill>
              </a:rPr>
              <a:t>Getting</a:t>
            </a:r>
            <a:r>
              <a:rPr lang="it-IT" sz="2200" dirty="0" smtClean="0">
                <a:solidFill>
                  <a:srgbClr val="514A40"/>
                </a:solidFill>
              </a:rPr>
              <a:t> a </a:t>
            </a:r>
            <a:r>
              <a:rPr lang="it-IT" sz="2200" dirty="0" err="1" smtClean="0">
                <a:solidFill>
                  <a:srgbClr val="514A40"/>
                </a:solidFill>
              </a:rPr>
              <a:t>labeled</a:t>
            </a:r>
            <a:r>
              <a:rPr lang="it-IT" sz="2200" dirty="0" smtClean="0">
                <a:solidFill>
                  <a:srgbClr val="514A40"/>
                </a:solidFill>
              </a:rPr>
              <a:t> set of </a:t>
            </a:r>
            <a:r>
              <a:rPr lang="it-IT" sz="2200" dirty="0" err="1" smtClean="0">
                <a:solidFill>
                  <a:srgbClr val="514A40"/>
                </a:solidFill>
              </a:rPr>
              <a:t>anomalous</a:t>
            </a:r>
            <a:r>
              <a:rPr lang="it-IT" sz="2200" dirty="0" smtClean="0">
                <a:solidFill>
                  <a:srgbClr val="514A40"/>
                </a:solidFill>
              </a:rPr>
              <a:t>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covers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all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possible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type</a:t>
            </a:r>
            <a:r>
              <a:rPr lang="it-IT" sz="2200" dirty="0" smtClean="0">
                <a:solidFill>
                  <a:srgbClr val="514A40"/>
                </a:solidFill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</a:rPr>
              <a:t>anomalous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more </a:t>
            </a:r>
            <a:r>
              <a:rPr lang="it-IT" sz="2200" dirty="0" err="1" smtClean="0">
                <a:solidFill>
                  <a:srgbClr val="514A40"/>
                </a:solidFill>
              </a:rPr>
              <a:t>difficult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getting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it</a:t>
            </a:r>
            <a:r>
              <a:rPr lang="it-IT" sz="2200" dirty="0" smtClean="0">
                <a:solidFill>
                  <a:srgbClr val="514A40"/>
                </a:solidFill>
              </a:rPr>
              <a:t> for </a:t>
            </a:r>
            <a:r>
              <a:rPr lang="it-IT" sz="2200" dirty="0" err="1" smtClean="0">
                <a:solidFill>
                  <a:srgbClr val="514A40"/>
                </a:solidFill>
              </a:rPr>
              <a:t>normal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behaviors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i="1" dirty="0" err="1" smtClean="0">
                <a:solidFill>
                  <a:srgbClr val="514A40"/>
                </a:solidFill>
              </a:rPr>
              <a:t>Supervised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anomaly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detection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techniques</a:t>
            </a:r>
            <a:endParaRPr lang="it-IT" sz="2000" i="1" dirty="0" smtClean="0">
              <a:solidFill>
                <a:srgbClr val="514A40"/>
              </a:solidFill>
            </a:endParaRPr>
          </a:p>
          <a:p>
            <a:pPr lvl="2"/>
            <a:r>
              <a:rPr lang="it-IT" sz="2000" dirty="0" err="1" smtClean="0">
                <a:solidFill>
                  <a:srgbClr val="514A40"/>
                </a:solidFill>
              </a:rPr>
              <a:t>Availability</a:t>
            </a:r>
            <a:r>
              <a:rPr lang="it-IT" sz="2000" dirty="0" smtClean="0">
                <a:solidFill>
                  <a:srgbClr val="514A40"/>
                </a:solidFill>
              </a:rPr>
              <a:t> of a training data set </a:t>
            </a:r>
            <a:r>
              <a:rPr lang="it-IT" sz="2000" dirty="0" err="1" smtClean="0">
                <a:solidFill>
                  <a:srgbClr val="514A40"/>
                </a:solidFill>
              </a:rPr>
              <a:t>that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has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labeled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smtClean="0">
                <a:solidFill>
                  <a:srgbClr val="514A40"/>
                </a:solidFill>
              </a:rPr>
              <a:t>and </a:t>
            </a:r>
            <a:r>
              <a:rPr lang="it-IT" sz="2000" dirty="0" err="1" smtClean="0">
                <a:solidFill>
                  <a:srgbClr val="514A40"/>
                </a:solidFill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classes</a:t>
            </a:r>
            <a:endParaRPr lang="it-IT" sz="2000" dirty="0" smtClean="0">
              <a:solidFill>
                <a:srgbClr val="514A40"/>
              </a:solidFill>
            </a:endParaRPr>
          </a:p>
          <a:p>
            <a:endParaRPr lang="it-IT" sz="2400" i="1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396227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1"/>
            <a:ext cx="11273051" cy="4972764"/>
          </a:xfrm>
        </p:spPr>
        <p:txBody>
          <a:bodyPr>
            <a:noAutofit/>
          </a:bodyPr>
          <a:lstStyle/>
          <a:p>
            <a:r>
              <a:rPr lang="it-IT" sz="2200" i="1" dirty="0" err="1" smtClean="0">
                <a:solidFill>
                  <a:srgbClr val="514A40"/>
                </a:solidFill>
              </a:rPr>
              <a:t>Anomaly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refers</a:t>
            </a:r>
            <a:r>
              <a:rPr lang="it-IT" sz="2200" dirty="0" smtClean="0">
                <a:solidFill>
                  <a:srgbClr val="514A40"/>
                </a:solidFill>
              </a:rPr>
              <a:t> to the </a:t>
            </a:r>
            <a:r>
              <a:rPr lang="it-IT" sz="2200" dirty="0" err="1" smtClean="0">
                <a:solidFill>
                  <a:srgbClr val="514A40"/>
                </a:solidFill>
              </a:rPr>
              <a:t>problem</a:t>
            </a:r>
            <a:r>
              <a:rPr lang="it-IT" sz="2200" dirty="0" smtClean="0">
                <a:solidFill>
                  <a:srgbClr val="514A40"/>
                </a:solidFill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</a:rPr>
              <a:t>finding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patterns</a:t>
            </a:r>
            <a:r>
              <a:rPr lang="it-IT" sz="2200" dirty="0" smtClean="0">
                <a:solidFill>
                  <a:srgbClr val="514A40"/>
                </a:solidFill>
              </a:rPr>
              <a:t> in data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do </a:t>
            </a:r>
            <a:r>
              <a:rPr lang="it-IT" sz="2200" dirty="0" err="1" smtClean="0">
                <a:solidFill>
                  <a:srgbClr val="514A40"/>
                </a:solidFill>
              </a:rPr>
              <a:t>not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conform</a:t>
            </a:r>
            <a:r>
              <a:rPr lang="it-IT" sz="2200" dirty="0" smtClean="0">
                <a:solidFill>
                  <a:srgbClr val="514A40"/>
                </a:solidFill>
              </a:rPr>
              <a:t> to </a:t>
            </a:r>
            <a:r>
              <a:rPr lang="it-IT" sz="2200" dirty="0" err="1" smtClean="0">
                <a:solidFill>
                  <a:srgbClr val="514A40"/>
                </a:solidFill>
              </a:rPr>
              <a:t>expected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i="1" dirty="0" smtClean="0">
                <a:solidFill>
                  <a:srgbClr val="514A40"/>
                </a:solidFill>
              </a:rPr>
              <a:t>(</a:t>
            </a:r>
            <a:r>
              <a:rPr lang="it-IT" sz="2200" i="1" dirty="0" err="1" smtClean="0">
                <a:solidFill>
                  <a:srgbClr val="514A40"/>
                </a:solidFill>
              </a:rPr>
              <a:t>anomalies</a:t>
            </a:r>
            <a:r>
              <a:rPr lang="it-IT" sz="2200" i="1" dirty="0" smtClean="0">
                <a:solidFill>
                  <a:srgbClr val="514A40"/>
                </a:solidFill>
              </a:rPr>
              <a:t>, </a:t>
            </a:r>
            <a:r>
              <a:rPr lang="it-IT" sz="2200" i="1" dirty="0" err="1" smtClean="0">
                <a:solidFill>
                  <a:srgbClr val="514A40"/>
                </a:solidFill>
              </a:rPr>
              <a:t>outliers</a:t>
            </a:r>
            <a:r>
              <a:rPr lang="it-IT" sz="2200" i="1" dirty="0" smtClean="0">
                <a:solidFill>
                  <a:srgbClr val="514A40"/>
                </a:solidFill>
              </a:rPr>
              <a:t>, </a:t>
            </a:r>
            <a:r>
              <a:rPr lang="it-IT" sz="2200" i="1" dirty="0" err="1" smtClean="0">
                <a:solidFill>
                  <a:srgbClr val="514A40"/>
                </a:solidFill>
              </a:rPr>
              <a:t>exception</a:t>
            </a:r>
            <a:r>
              <a:rPr lang="it-IT" sz="2200" i="1" dirty="0" smtClean="0">
                <a:solidFill>
                  <a:srgbClr val="514A40"/>
                </a:solidFill>
              </a:rPr>
              <a:t>, </a:t>
            </a:r>
            <a:r>
              <a:rPr lang="it-IT" sz="2200" i="1" dirty="0" err="1" smtClean="0">
                <a:solidFill>
                  <a:srgbClr val="514A40"/>
                </a:solidFill>
              </a:rPr>
              <a:t>peculiarities</a:t>
            </a:r>
            <a:r>
              <a:rPr lang="it-IT" sz="2200" i="1" dirty="0" smtClean="0">
                <a:solidFill>
                  <a:srgbClr val="514A40"/>
                </a:solidFill>
              </a:rPr>
              <a:t>, ecc.).</a:t>
            </a: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dirty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89296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dirty="0"/>
              <a:t>Training data set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dirty="0">
                <a:solidFill>
                  <a:srgbClr val="514A40"/>
                </a:solidFill>
              </a:rPr>
              <a:t>Some </a:t>
            </a:r>
            <a:r>
              <a:rPr lang="it-IT" sz="2200" dirty="0" err="1">
                <a:solidFill>
                  <a:srgbClr val="514A40"/>
                </a:solidFill>
              </a:rPr>
              <a:t>techniques</a:t>
            </a:r>
            <a:r>
              <a:rPr lang="it-IT" sz="2200" dirty="0">
                <a:solidFill>
                  <a:srgbClr val="514A40"/>
                </a:solidFill>
              </a:rPr>
              <a:t> </a:t>
            </a:r>
            <a:r>
              <a:rPr lang="it-IT" sz="2200" dirty="0" err="1">
                <a:solidFill>
                  <a:srgbClr val="514A40"/>
                </a:solidFill>
              </a:rPr>
              <a:t>need</a:t>
            </a:r>
            <a:r>
              <a:rPr lang="it-IT" sz="2200" dirty="0">
                <a:solidFill>
                  <a:srgbClr val="514A40"/>
                </a:solidFill>
              </a:rPr>
              <a:t> a training data </a:t>
            </a:r>
            <a:r>
              <a:rPr lang="it-IT" sz="2200" dirty="0" smtClean="0">
                <a:solidFill>
                  <a:srgbClr val="514A40"/>
                </a:solidFill>
              </a:rPr>
              <a:t>set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smtClean="0">
                <a:solidFill>
                  <a:srgbClr val="514A40"/>
                </a:solidFill>
              </a:rPr>
              <a:t>The </a:t>
            </a:r>
            <a:r>
              <a:rPr lang="it-IT" sz="2200" dirty="0" err="1" smtClean="0">
                <a:solidFill>
                  <a:srgbClr val="514A40"/>
                </a:solidFill>
              </a:rPr>
              <a:t>labels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associated</a:t>
            </a:r>
            <a:r>
              <a:rPr lang="it-IT" sz="2200" dirty="0" smtClean="0">
                <a:solidFill>
                  <a:srgbClr val="514A40"/>
                </a:solidFill>
              </a:rPr>
              <a:t> with a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denote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wheter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normal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dirty="0" smtClean="0">
                <a:solidFill>
                  <a:srgbClr val="514A40"/>
                </a:solidFill>
              </a:rPr>
              <a:t>or </a:t>
            </a:r>
            <a:r>
              <a:rPr lang="it-IT" sz="2200" i="1" dirty="0" err="1" smtClean="0">
                <a:solidFill>
                  <a:srgbClr val="514A40"/>
                </a:solidFill>
              </a:rPr>
              <a:t>anomalous</a:t>
            </a:r>
            <a:endParaRPr lang="it-IT" sz="2200" i="1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Labelling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often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done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manually</a:t>
            </a:r>
            <a:r>
              <a:rPr lang="it-IT" sz="2200" dirty="0" smtClean="0">
                <a:solidFill>
                  <a:srgbClr val="514A40"/>
                </a:solidFill>
              </a:rPr>
              <a:t> by a human </a:t>
            </a:r>
            <a:r>
              <a:rPr lang="it-IT" sz="2200" dirty="0" err="1" smtClean="0">
                <a:solidFill>
                  <a:srgbClr val="514A40"/>
                </a:solidFill>
              </a:rPr>
              <a:t>expert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</a:p>
          <a:p>
            <a:r>
              <a:rPr lang="it-IT" sz="2200" dirty="0" err="1" smtClean="0">
                <a:solidFill>
                  <a:srgbClr val="514A40"/>
                </a:solidFill>
              </a:rPr>
              <a:t>Getting</a:t>
            </a:r>
            <a:r>
              <a:rPr lang="it-IT" sz="2200" dirty="0" smtClean="0">
                <a:solidFill>
                  <a:srgbClr val="514A40"/>
                </a:solidFill>
              </a:rPr>
              <a:t> a </a:t>
            </a:r>
            <a:r>
              <a:rPr lang="it-IT" sz="2200" dirty="0" err="1" smtClean="0">
                <a:solidFill>
                  <a:srgbClr val="514A40"/>
                </a:solidFill>
              </a:rPr>
              <a:t>labeled</a:t>
            </a:r>
            <a:r>
              <a:rPr lang="it-IT" sz="2200" dirty="0" smtClean="0">
                <a:solidFill>
                  <a:srgbClr val="514A40"/>
                </a:solidFill>
              </a:rPr>
              <a:t> set of </a:t>
            </a:r>
            <a:r>
              <a:rPr lang="it-IT" sz="2200" dirty="0" err="1" smtClean="0">
                <a:solidFill>
                  <a:srgbClr val="514A40"/>
                </a:solidFill>
              </a:rPr>
              <a:t>anomalous</a:t>
            </a:r>
            <a:r>
              <a:rPr lang="it-IT" sz="2200" dirty="0" smtClean="0">
                <a:solidFill>
                  <a:srgbClr val="514A40"/>
                </a:solidFill>
              </a:rPr>
              <a:t>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covers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all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possible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type</a:t>
            </a:r>
            <a:r>
              <a:rPr lang="it-IT" sz="2200" dirty="0" smtClean="0">
                <a:solidFill>
                  <a:srgbClr val="514A40"/>
                </a:solidFill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</a:rPr>
              <a:t>anomalous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more </a:t>
            </a:r>
            <a:r>
              <a:rPr lang="it-IT" sz="2200" dirty="0" err="1" smtClean="0">
                <a:solidFill>
                  <a:srgbClr val="514A40"/>
                </a:solidFill>
              </a:rPr>
              <a:t>difficult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getting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it</a:t>
            </a:r>
            <a:r>
              <a:rPr lang="it-IT" sz="2200" dirty="0" smtClean="0">
                <a:solidFill>
                  <a:srgbClr val="514A40"/>
                </a:solidFill>
              </a:rPr>
              <a:t> for </a:t>
            </a:r>
            <a:r>
              <a:rPr lang="it-IT" sz="2200" dirty="0" err="1" smtClean="0">
                <a:solidFill>
                  <a:srgbClr val="514A40"/>
                </a:solidFill>
              </a:rPr>
              <a:t>normal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behaviors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i="1" dirty="0" err="1" smtClean="0">
                <a:solidFill>
                  <a:srgbClr val="514A40"/>
                </a:solidFill>
              </a:rPr>
              <a:t>Supervised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anomaly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detection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techniques</a:t>
            </a:r>
            <a:endParaRPr lang="it-IT" sz="2000" i="1" dirty="0" smtClean="0">
              <a:solidFill>
                <a:srgbClr val="514A40"/>
              </a:solidFill>
            </a:endParaRPr>
          </a:p>
          <a:p>
            <a:pPr lvl="2"/>
            <a:r>
              <a:rPr lang="it-IT" sz="2000" dirty="0" err="1" smtClean="0">
                <a:solidFill>
                  <a:srgbClr val="514A40"/>
                </a:solidFill>
              </a:rPr>
              <a:t>Availability</a:t>
            </a:r>
            <a:r>
              <a:rPr lang="it-IT" sz="2000" dirty="0" smtClean="0">
                <a:solidFill>
                  <a:srgbClr val="514A40"/>
                </a:solidFill>
              </a:rPr>
              <a:t> of a training data set </a:t>
            </a:r>
            <a:r>
              <a:rPr lang="it-IT" sz="2000" dirty="0" err="1" smtClean="0">
                <a:solidFill>
                  <a:srgbClr val="514A40"/>
                </a:solidFill>
              </a:rPr>
              <a:t>that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has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labeled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smtClean="0">
                <a:solidFill>
                  <a:srgbClr val="514A40"/>
                </a:solidFill>
              </a:rPr>
              <a:t>and </a:t>
            </a:r>
            <a:r>
              <a:rPr lang="it-IT" sz="2000" dirty="0" err="1" smtClean="0">
                <a:solidFill>
                  <a:srgbClr val="514A40"/>
                </a:solidFill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classes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i="1" dirty="0" err="1" smtClean="0">
                <a:solidFill>
                  <a:srgbClr val="514A40"/>
                </a:solidFill>
              </a:rPr>
              <a:t>Semisupervised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anomaly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detection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techniques</a:t>
            </a:r>
            <a:endParaRPr lang="it-IT" sz="2000" i="1" dirty="0" smtClean="0">
              <a:solidFill>
                <a:srgbClr val="514A40"/>
              </a:solidFill>
            </a:endParaRPr>
          </a:p>
          <a:p>
            <a:pPr lvl="2"/>
            <a:r>
              <a:rPr lang="it-IT" sz="2000" dirty="0" smtClean="0">
                <a:solidFill>
                  <a:srgbClr val="514A40"/>
                </a:solidFill>
              </a:rPr>
              <a:t>Training data </a:t>
            </a:r>
            <a:r>
              <a:rPr lang="it-IT" sz="2000" dirty="0" err="1" smtClean="0">
                <a:solidFill>
                  <a:srgbClr val="514A40"/>
                </a:solidFill>
              </a:rPr>
              <a:t>has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labeled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only</a:t>
            </a:r>
            <a:r>
              <a:rPr lang="it-IT" sz="2000" dirty="0" smtClean="0">
                <a:solidFill>
                  <a:srgbClr val="514A40"/>
                </a:solidFill>
              </a:rPr>
              <a:t> for the </a:t>
            </a:r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class</a:t>
            </a:r>
            <a:endParaRPr lang="it-IT" sz="2000" dirty="0" smtClean="0">
              <a:solidFill>
                <a:srgbClr val="514A40"/>
              </a:solidFill>
            </a:endParaRPr>
          </a:p>
          <a:p>
            <a:endParaRPr lang="it-IT" sz="2400" i="1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70744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dirty="0"/>
              <a:t>Training data set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dirty="0">
                <a:solidFill>
                  <a:srgbClr val="514A40"/>
                </a:solidFill>
              </a:rPr>
              <a:t>Some </a:t>
            </a:r>
            <a:r>
              <a:rPr lang="it-IT" sz="2200" dirty="0" err="1">
                <a:solidFill>
                  <a:srgbClr val="514A40"/>
                </a:solidFill>
              </a:rPr>
              <a:t>techniques</a:t>
            </a:r>
            <a:r>
              <a:rPr lang="it-IT" sz="2200" dirty="0">
                <a:solidFill>
                  <a:srgbClr val="514A40"/>
                </a:solidFill>
              </a:rPr>
              <a:t> </a:t>
            </a:r>
            <a:r>
              <a:rPr lang="it-IT" sz="2200" dirty="0" err="1">
                <a:solidFill>
                  <a:srgbClr val="514A40"/>
                </a:solidFill>
              </a:rPr>
              <a:t>need</a:t>
            </a:r>
            <a:r>
              <a:rPr lang="it-IT" sz="2200" dirty="0">
                <a:solidFill>
                  <a:srgbClr val="514A40"/>
                </a:solidFill>
              </a:rPr>
              <a:t> a training data </a:t>
            </a:r>
            <a:r>
              <a:rPr lang="it-IT" sz="2200" dirty="0" smtClean="0">
                <a:solidFill>
                  <a:srgbClr val="514A40"/>
                </a:solidFill>
              </a:rPr>
              <a:t>set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smtClean="0">
                <a:solidFill>
                  <a:srgbClr val="514A40"/>
                </a:solidFill>
              </a:rPr>
              <a:t>The </a:t>
            </a:r>
            <a:r>
              <a:rPr lang="it-IT" sz="2200" dirty="0" err="1" smtClean="0">
                <a:solidFill>
                  <a:srgbClr val="514A40"/>
                </a:solidFill>
              </a:rPr>
              <a:t>labels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associated</a:t>
            </a:r>
            <a:r>
              <a:rPr lang="it-IT" sz="2200" dirty="0" smtClean="0">
                <a:solidFill>
                  <a:srgbClr val="514A40"/>
                </a:solidFill>
              </a:rPr>
              <a:t> with a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denote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wheter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normal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dirty="0" smtClean="0">
                <a:solidFill>
                  <a:srgbClr val="514A40"/>
                </a:solidFill>
              </a:rPr>
              <a:t>or </a:t>
            </a:r>
            <a:r>
              <a:rPr lang="it-IT" sz="2200" i="1" dirty="0" err="1" smtClean="0">
                <a:solidFill>
                  <a:srgbClr val="514A40"/>
                </a:solidFill>
              </a:rPr>
              <a:t>anomalous</a:t>
            </a:r>
            <a:endParaRPr lang="it-IT" sz="2200" i="1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Labelling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often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done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manually</a:t>
            </a:r>
            <a:r>
              <a:rPr lang="it-IT" sz="2200" dirty="0" smtClean="0">
                <a:solidFill>
                  <a:srgbClr val="514A40"/>
                </a:solidFill>
              </a:rPr>
              <a:t> by a human </a:t>
            </a:r>
            <a:r>
              <a:rPr lang="it-IT" sz="2200" dirty="0" err="1" smtClean="0">
                <a:solidFill>
                  <a:srgbClr val="514A40"/>
                </a:solidFill>
              </a:rPr>
              <a:t>expert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</a:p>
          <a:p>
            <a:r>
              <a:rPr lang="it-IT" sz="2200" dirty="0" err="1" smtClean="0">
                <a:solidFill>
                  <a:srgbClr val="514A40"/>
                </a:solidFill>
              </a:rPr>
              <a:t>Getting</a:t>
            </a:r>
            <a:r>
              <a:rPr lang="it-IT" sz="2200" dirty="0" smtClean="0">
                <a:solidFill>
                  <a:srgbClr val="514A40"/>
                </a:solidFill>
              </a:rPr>
              <a:t> a </a:t>
            </a:r>
            <a:r>
              <a:rPr lang="it-IT" sz="2200" dirty="0" err="1" smtClean="0">
                <a:solidFill>
                  <a:srgbClr val="514A40"/>
                </a:solidFill>
              </a:rPr>
              <a:t>labeled</a:t>
            </a:r>
            <a:r>
              <a:rPr lang="it-IT" sz="2200" dirty="0" smtClean="0">
                <a:solidFill>
                  <a:srgbClr val="514A40"/>
                </a:solidFill>
              </a:rPr>
              <a:t> set of </a:t>
            </a:r>
            <a:r>
              <a:rPr lang="it-IT" sz="2200" dirty="0" err="1" smtClean="0">
                <a:solidFill>
                  <a:srgbClr val="514A40"/>
                </a:solidFill>
              </a:rPr>
              <a:t>anomalous</a:t>
            </a:r>
            <a:r>
              <a:rPr lang="it-IT" sz="2200" dirty="0" smtClean="0">
                <a:solidFill>
                  <a:srgbClr val="514A40"/>
                </a:solidFill>
              </a:rPr>
              <a:t>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covers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all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possible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type</a:t>
            </a:r>
            <a:r>
              <a:rPr lang="it-IT" sz="2200" dirty="0" smtClean="0">
                <a:solidFill>
                  <a:srgbClr val="514A40"/>
                </a:solidFill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</a:rPr>
              <a:t>anomalous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more </a:t>
            </a:r>
            <a:r>
              <a:rPr lang="it-IT" sz="2200" dirty="0" err="1" smtClean="0">
                <a:solidFill>
                  <a:srgbClr val="514A40"/>
                </a:solidFill>
              </a:rPr>
              <a:t>difficult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getting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it</a:t>
            </a:r>
            <a:r>
              <a:rPr lang="it-IT" sz="2200" dirty="0" smtClean="0">
                <a:solidFill>
                  <a:srgbClr val="514A40"/>
                </a:solidFill>
              </a:rPr>
              <a:t> for </a:t>
            </a:r>
            <a:r>
              <a:rPr lang="it-IT" sz="2200" dirty="0" err="1" smtClean="0">
                <a:solidFill>
                  <a:srgbClr val="514A40"/>
                </a:solidFill>
              </a:rPr>
              <a:t>normal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behaviors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i="1" dirty="0" err="1" smtClean="0">
                <a:solidFill>
                  <a:srgbClr val="514A40"/>
                </a:solidFill>
              </a:rPr>
              <a:t>Supervised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anomaly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detection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techniques</a:t>
            </a:r>
            <a:endParaRPr lang="it-IT" sz="2000" i="1" dirty="0" smtClean="0">
              <a:solidFill>
                <a:srgbClr val="514A40"/>
              </a:solidFill>
            </a:endParaRPr>
          </a:p>
          <a:p>
            <a:pPr lvl="2"/>
            <a:r>
              <a:rPr lang="it-IT" sz="2000" dirty="0" err="1" smtClean="0">
                <a:solidFill>
                  <a:srgbClr val="514A40"/>
                </a:solidFill>
              </a:rPr>
              <a:t>Availability</a:t>
            </a:r>
            <a:r>
              <a:rPr lang="it-IT" sz="2000" dirty="0" smtClean="0">
                <a:solidFill>
                  <a:srgbClr val="514A40"/>
                </a:solidFill>
              </a:rPr>
              <a:t> of a training data set </a:t>
            </a:r>
            <a:r>
              <a:rPr lang="it-IT" sz="2000" dirty="0" err="1" smtClean="0">
                <a:solidFill>
                  <a:srgbClr val="514A40"/>
                </a:solidFill>
              </a:rPr>
              <a:t>that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has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labeled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smtClean="0">
                <a:solidFill>
                  <a:srgbClr val="514A40"/>
                </a:solidFill>
              </a:rPr>
              <a:t>and </a:t>
            </a:r>
            <a:r>
              <a:rPr lang="it-IT" sz="2000" dirty="0" err="1" smtClean="0">
                <a:solidFill>
                  <a:srgbClr val="514A40"/>
                </a:solidFill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classes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i="1" dirty="0" err="1" smtClean="0">
                <a:solidFill>
                  <a:srgbClr val="514A40"/>
                </a:solidFill>
              </a:rPr>
              <a:t>Semisupervised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anomaly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detection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techniques</a:t>
            </a:r>
            <a:endParaRPr lang="it-IT" sz="2000" i="1" dirty="0" smtClean="0">
              <a:solidFill>
                <a:srgbClr val="514A40"/>
              </a:solidFill>
            </a:endParaRPr>
          </a:p>
          <a:p>
            <a:pPr lvl="2"/>
            <a:r>
              <a:rPr lang="it-IT" sz="2000" dirty="0" smtClean="0">
                <a:solidFill>
                  <a:srgbClr val="514A40"/>
                </a:solidFill>
              </a:rPr>
              <a:t>Training data </a:t>
            </a:r>
            <a:r>
              <a:rPr lang="it-IT" sz="2000" dirty="0" err="1" smtClean="0">
                <a:solidFill>
                  <a:srgbClr val="514A40"/>
                </a:solidFill>
              </a:rPr>
              <a:t>has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labeled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only</a:t>
            </a:r>
            <a:r>
              <a:rPr lang="it-IT" sz="2000" dirty="0" smtClean="0">
                <a:solidFill>
                  <a:srgbClr val="514A40"/>
                </a:solidFill>
              </a:rPr>
              <a:t> for the </a:t>
            </a:r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class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i="1" dirty="0" err="1" smtClean="0">
                <a:solidFill>
                  <a:srgbClr val="514A40"/>
                </a:solidFill>
              </a:rPr>
              <a:t>Unsupervised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anomaly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detection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techniques</a:t>
            </a:r>
            <a:endParaRPr lang="it-IT" sz="2000" i="1" dirty="0" smtClean="0">
              <a:solidFill>
                <a:srgbClr val="514A40"/>
              </a:solidFill>
            </a:endParaRPr>
          </a:p>
          <a:p>
            <a:pPr lvl="2"/>
            <a:r>
              <a:rPr lang="it-IT" sz="2000" dirty="0" smtClean="0">
                <a:solidFill>
                  <a:srgbClr val="514A40"/>
                </a:solidFill>
              </a:rPr>
              <a:t>Do </a:t>
            </a:r>
            <a:r>
              <a:rPr lang="it-IT" sz="2000" dirty="0" err="1" smtClean="0">
                <a:solidFill>
                  <a:srgbClr val="514A40"/>
                </a:solidFill>
              </a:rPr>
              <a:t>not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require</a:t>
            </a:r>
            <a:r>
              <a:rPr lang="it-IT" sz="2000" dirty="0" smtClean="0">
                <a:solidFill>
                  <a:srgbClr val="514A40"/>
                </a:solidFill>
              </a:rPr>
              <a:t> training data</a:t>
            </a:r>
          </a:p>
          <a:p>
            <a:endParaRPr lang="it-IT" sz="2400" i="1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72672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Output of anomaly detection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i="1" dirty="0" err="1">
                <a:solidFill>
                  <a:srgbClr val="514A40"/>
                </a:solidFill>
              </a:rPr>
              <a:t>Labels</a:t>
            </a:r>
            <a:endParaRPr lang="it-IT" sz="2200" dirty="0">
              <a:solidFill>
                <a:srgbClr val="514A40"/>
              </a:solidFill>
            </a:endParaRPr>
          </a:p>
          <a:p>
            <a:pPr lvl="1"/>
            <a:r>
              <a:rPr lang="it-IT" sz="2000" dirty="0" err="1">
                <a:solidFill>
                  <a:srgbClr val="514A40"/>
                </a:solidFill>
              </a:rPr>
              <a:t>Techniques</a:t>
            </a:r>
            <a:r>
              <a:rPr lang="it-IT" sz="2000" dirty="0">
                <a:solidFill>
                  <a:srgbClr val="514A40"/>
                </a:solidFill>
              </a:rPr>
              <a:t> in </a:t>
            </a:r>
            <a:r>
              <a:rPr lang="it-IT" sz="2000" dirty="0" err="1">
                <a:solidFill>
                  <a:srgbClr val="514A40"/>
                </a:solidFill>
              </a:rPr>
              <a:t>this</a:t>
            </a:r>
            <a:r>
              <a:rPr lang="it-IT" sz="2000" dirty="0">
                <a:solidFill>
                  <a:srgbClr val="514A40"/>
                </a:solidFill>
              </a:rPr>
              <a:t> </a:t>
            </a:r>
            <a:r>
              <a:rPr lang="it-IT" sz="2000" dirty="0" err="1">
                <a:solidFill>
                  <a:srgbClr val="514A40"/>
                </a:solidFill>
              </a:rPr>
              <a:t>category</a:t>
            </a:r>
            <a:r>
              <a:rPr lang="it-IT" sz="2000" dirty="0">
                <a:solidFill>
                  <a:srgbClr val="514A40"/>
                </a:solidFill>
              </a:rPr>
              <a:t> </a:t>
            </a:r>
            <a:r>
              <a:rPr lang="it-IT" sz="2000" dirty="0" err="1">
                <a:solidFill>
                  <a:srgbClr val="514A40"/>
                </a:solidFill>
              </a:rPr>
              <a:t>assign</a:t>
            </a:r>
            <a:r>
              <a:rPr lang="it-IT" sz="2000" dirty="0">
                <a:solidFill>
                  <a:srgbClr val="514A40"/>
                </a:solidFill>
              </a:rPr>
              <a:t> a </a:t>
            </a:r>
            <a:r>
              <a:rPr lang="it-IT" sz="2000" dirty="0" err="1">
                <a:solidFill>
                  <a:srgbClr val="514A40"/>
                </a:solidFill>
              </a:rPr>
              <a:t>label</a:t>
            </a:r>
            <a:r>
              <a:rPr lang="it-IT" sz="2000" dirty="0">
                <a:solidFill>
                  <a:srgbClr val="514A40"/>
                </a:solidFill>
              </a:rPr>
              <a:t> to </a:t>
            </a:r>
            <a:r>
              <a:rPr lang="it-IT" sz="2000" dirty="0" err="1">
                <a:solidFill>
                  <a:srgbClr val="514A40"/>
                </a:solidFill>
              </a:rPr>
              <a:t>each</a:t>
            </a:r>
            <a:r>
              <a:rPr lang="it-IT" sz="2000" dirty="0">
                <a:solidFill>
                  <a:srgbClr val="514A40"/>
                </a:solidFill>
              </a:rPr>
              <a:t> test </a:t>
            </a:r>
            <a:r>
              <a:rPr lang="it-IT" sz="2000" dirty="0" err="1">
                <a:solidFill>
                  <a:srgbClr val="514A40"/>
                </a:solidFill>
              </a:rPr>
              <a:t>instance</a:t>
            </a:r>
            <a:r>
              <a:rPr lang="it-IT" sz="2000" dirty="0">
                <a:solidFill>
                  <a:srgbClr val="514A40"/>
                </a:solidFill>
              </a:rPr>
              <a:t> </a:t>
            </a:r>
            <a:r>
              <a:rPr lang="it-IT" sz="2000" i="1" dirty="0">
                <a:solidFill>
                  <a:srgbClr val="514A40"/>
                </a:solidFill>
              </a:rPr>
              <a:t>(</a:t>
            </a:r>
            <a:r>
              <a:rPr lang="it-IT" sz="2000" i="1" dirty="0" err="1">
                <a:solidFill>
                  <a:srgbClr val="514A40"/>
                </a:solidFill>
              </a:rPr>
              <a:t>normal</a:t>
            </a:r>
            <a:r>
              <a:rPr lang="it-IT" sz="2000" i="1" dirty="0">
                <a:solidFill>
                  <a:srgbClr val="514A40"/>
                </a:solidFill>
              </a:rPr>
              <a:t> </a:t>
            </a:r>
            <a:r>
              <a:rPr lang="it-IT" sz="2000" dirty="0">
                <a:solidFill>
                  <a:srgbClr val="514A40"/>
                </a:solidFill>
              </a:rPr>
              <a:t>or </a:t>
            </a:r>
            <a:r>
              <a:rPr lang="it-IT" sz="2000" i="1" dirty="0" err="1">
                <a:solidFill>
                  <a:srgbClr val="514A40"/>
                </a:solidFill>
              </a:rPr>
              <a:t>anomalous</a:t>
            </a:r>
            <a:r>
              <a:rPr lang="it-IT" sz="2000" i="1" dirty="0">
                <a:solidFill>
                  <a:srgbClr val="514A40"/>
                </a:solidFill>
              </a:rPr>
              <a:t>)</a:t>
            </a:r>
          </a:p>
          <a:p>
            <a:pPr lvl="1"/>
            <a:r>
              <a:rPr lang="it-IT" sz="2000" dirty="0" err="1">
                <a:solidFill>
                  <a:srgbClr val="514A40"/>
                </a:solidFill>
              </a:rPr>
              <a:t>Binary</a:t>
            </a:r>
            <a:r>
              <a:rPr lang="it-IT" sz="2000" dirty="0">
                <a:solidFill>
                  <a:srgbClr val="514A40"/>
                </a:solidFill>
              </a:rPr>
              <a:t> </a:t>
            </a:r>
            <a:r>
              <a:rPr lang="it-IT" sz="2000" dirty="0" err="1">
                <a:solidFill>
                  <a:srgbClr val="514A40"/>
                </a:solidFill>
              </a:rPr>
              <a:t>labels</a:t>
            </a:r>
            <a:r>
              <a:rPr lang="it-IT" sz="2000" dirty="0">
                <a:solidFill>
                  <a:srgbClr val="514A4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12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Output of anomaly detection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i="1" dirty="0" err="1">
                <a:solidFill>
                  <a:srgbClr val="514A40"/>
                </a:solidFill>
              </a:rPr>
              <a:t>Labels</a:t>
            </a:r>
            <a:endParaRPr lang="it-IT" sz="2200" dirty="0">
              <a:solidFill>
                <a:srgbClr val="514A40"/>
              </a:solidFill>
            </a:endParaRPr>
          </a:p>
          <a:p>
            <a:pPr lvl="1"/>
            <a:r>
              <a:rPr lang="it-IT" sz="2000" dirty="0" err="1">
                <a:solidFill>
                  <a:srgbClr val="514A40"/>
                </a:solidFill>
              </a:rPr>
              <a:t>Techniques</a:t>
            </a:r>
            <a:r>
              <a:rPr lang="it-IT" sz="2000" dirty="0">
                <a:solidFill>
                  <a:srgbClr val="514A40"/>
                </a:solidFill>
              </a:rPr>
              <a:t> in </a:t>
            </a:r>
            <a:r>
              <a:rPr lang="it-IT" sz="2000" dirty="0" err="1">
                <a:solidFill>
                  <a:srgbClr val="514A40"/>
                </a:solidFill>
              </a:rPr>
              <a:t>this</a:t>
            </a:r>
            <a:r>
              <a:rPr lang="it-IT" sz="2000" dirty="0">
                <a:solidFill>
                  <a:srgbClr val="514A40"/>
                </a:solidFill>
              </a:rPr>
              <a:t> </a:t>
            </a:r>
            <a:r>
              <a:rPr lang="it-IT" sz="2000" dirty="0" err="1">
                <a:solidFill>
                  <a:srgbClr val="514A40"/>
                </a:solidFill>
              </a:rPr>
              <a:t>category</a:t>
            </a:r>
            <a:r>
              <a:rPr lang="it-IT" sz="2000" dirty="0">
                <a:solidFill>
                  <a:srgbClr val="514A40"/>
                </a:solidFill>
              </a:rPr>
              <a:t> </a:t>
            </a:r>
            <a:r>
              <a:rPr lang="it-IT" sz="2000" dirty="0" err="1">
                <a:solidFill>
                  <a:srgbClr val="514A40"/>
                </a:solidFill>
              </a:rPr>
              <a:t>assign</a:t>
            </a:r>
            <a:r>
              <a:rPr lang="it-IT" sz="2000" dirty="0">
                <a:solidFill>
                  <a:srgbClr val="514A40"/>
                </a:solidFill>
              </a:rPr>
              <a:t> a </a:t>
            </a:r>
            <a:r>
              <a:rPr lang="it-IT" sz="2000" dirty="0" err="1">
                <a:solidFill>
                  <a:srgbClr val="514A40"/>
                </a:solidFill>
              </a:rPr>
              <a:t>label</a:t>
            </a:r>
            <a:r>
              <a:rPr lang="it-IT" sz="2000" dirty="0">
                <a:solidFill>
                  <a:srgbClr val="514A40"/>
                </a:solidFill>
              </a:rPr>
              <a:t> to </a:t>
            </a:r>
            <a:r>
              <a:rPr lang="it-IT" sz="2000" dirty="0" err="1">
                <a:solidFill>
                  <a:srgbClr val="514A40"/>
                </a:solidFill>
              </a:rPr>
              <a:t>each</a:t>
            </a:r>
            <a:r>
              <a:rPr lang="it-IT" sz="2000" dirty="0">
                <a:solidFill>
                  <a:srgbClr val="514A40"/>
                </a:solidFill>
              </a:rPr>
              <a:t> test </a:t>
            </a:r>
            <a:r>
              <a:rPr lang="it-IT" sz="2000" dirty="0" err="1">
                <a:solidFill>
                  <a:srgbClr val="514A40"/>
                </a:solidFill>
              </a:rPr>
              <a:t>instance</a:t>
            </a:r>
            <a:r>
              <a:rPr lang="it-IT" sz="2000" dirty="0">
                <a:solidFill>
                  <a:srgbClr val="514A40"/>
                </a:solidFill>
              </a:rPr>
              <a:t> </a:t>
            </a:r>
            <a:r>
              <a:rPr lang="it-IT" sz="2000" i="1" dirty="0">
                <a:solidFill>
                  <a:srgbClr val="514A40"/>
                </a:solidFill>
              </a:rPr>
              <a:t>(</a:t>
            </a:r>
            <a:r>
              <a:rPr lang="it-IT" sz="2000" i="1" dirty="0" err="1">
                <a:solidFill>
                  <a:srgbClr val="514A40"/>
                </a:solidFill>
              </a:rPr>
              <a:t>normal</a:t>
            </a:r>
            <a:r>
              <a:rPr lang="it-IT" sz="2000" i="1" dirty="0">
                <a:solidFill>
                  <a:srgbClr val="514A40"/>
                </a:solidFill>
              </a:rPr>
              <a:t> </a:t>
            </a:r>
            <a:r>
              <a:rPr lang="it-IT" sz="2000" dirty="0">
                <a:solidFill>
                  <a:srgbClr val="514A40"/>
                </a:solidFill>
              </a:rPr>
              <a:t>or </a:t>
            </a:r>
            <a:r>
              <a:rPr lang="it-IT" sz="2000" i="1" dirty="0" err="1">
                <a:solidFill>
                  <a:srgbClr val="514A40"/>
                </a:solidFill>
              </a:rPr>
              <a:t>anomalous</a:t>
            </a:r>
            <a:r>
              <a:rPr lang="it-IT" sz="2000" i="1" dirty="0">
                <a:solidFill>
                  <a:srgbClr val="514A40"/>
                </a:solidFill>
              </a:rPr>
              <a:t>)</a:t>
            </a:r>
          </a:p>
          <a:p>
            <a:pPr lvl="1"/>
            <a:r>
              <a:rPr lang="it-IT" sz="2000" dirty="0" err="1">
                <a:solidFill>
                  <a:srgbClr val="514A40"/>
                </a:solidFill>
              </a:rPr>
              <a:t>Binary</a:t>
            </a:r>
            <a:r>
              <a:rPr lang="it-IT" sz="2000" dirty="0">
                <a:solidFill>
                  <a:srgbClr val="514A40"/>
                </a:solidFill>
              </a:rPr>
              <a:t> </a:t>
            </a:r>
            <a:r>
              <a:rPr lang="it-IT" sz="2000" dirty="0" err="1">
                <a:solidFill>
                  <a:srgbClr val="514A40"/>
                </a:solidFill>
              </a:rPr>
              <a:t>labels</a:t>
            </a:r>
            <a:r>
              <a:rPr lang="it-IT" sz="2000" dirty="0">
                <a:solidFill>
                  <a:srgbClr val="514A40"/>
                </a:solidFill>
              </a:rPr>
              <a:t> </a:t>
            </a:r>
          </a:p>
          <a:p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Scores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Scoring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assign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score to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each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the test 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depending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on 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degree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wich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that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considered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anomaly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Ranked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list</a:t>
            </a:r>
          </a:p>
        </p:txBody>
      </p:sp>
    </p:spTree>
    <p:extLst>
      <p:ext uri="{BB962C8B-B14F-4D97-AF65-F5344CB8AC3E}">
        <p14:creationId xmlns:p14="http://schemas.microsoft.com/office/powerpoint/2010/main" val="1099005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Classification based techniques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Classification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used</a:t>
            </a:r>
            <a:r>
              <a:rPr lang="it-IT" sz="2200" dirty="0" smtClean="0">
                <a:solidFill>
                  <a:srgbClr val="514A40"/>
                </a:solidFill>
              </a:rPr>
              <a:t> to </a:t>
            </a:r>
            <a:r>
              <a:rPr lang="it-IT" sz="2200" dirty="0" err="1" smtClean="0">
                <a:solidFill>
                  <a:srgbClr val="514A40"/>
                </a:solidFill>
              </a:rPr>
              <a:t>learn</a:t>
            </a:r>
            <a:r>
              <a:rPr lang="it-IT" sz="2200" dirty="0" smtClean="0">
                <a:solidFill>
                  <a:srgbClr val="514A40"/>
                </a:solidFill>
              </a:rPr>
              <a:t> a model </a:t>
            </a:r>
            <a:r>
              <a:rPr lang="it-IT" sz="2200" i="1" dirty="0" smtClean="0">
                <a:solidFill>
                  <a:srgbClr val="514A40"/>
                </a:solidFill>
              </a:rPr>
              <a:t>(</a:t>
            </a:r>
            <a:r>
              <a:rPr lang="it-IT" sz="2200" i="1" dirty="0" err="1" smtClean="0">
                <a:solidFill>
                  <a:srgbClr val="514A40"/>
                </a:solidFill>
              </a:rPr>
              <a:t>classifier</a:t>
            </a:r>
            <a:r>
              <a:rPr lang="it-IT" sz="2200" i="1" dirty="0" smtClean="0">
                <a:solidFill>
                  <a:srgbClr val="514A40"/>
                </a:solidFill>
              </a:rPr>
              <a:t>) </a:t>
            </a:r>
            <a:r>
              <a:rPr lang="it-IT" sz="2200" dirty="0" smtClean="0">
                <a:solidFill>
                  <a:srgbClr val="514A40"/>
                </a:solidFill>
              </a:rPr>
              <a:t>from a set of </a:t>
            </a:r>
            <a:r>
              <a:rPr lang="it-IT" sz="2200" dirty="0" err="1" smtClean="0">
                <a:solidFill>
                  <a:srgbClr val="514A40"/>
                </a:solidFill>
              </a:rPr>
              <a:t>labeled</a:t>
            </a:r>
            <a:r>
              <a:rPr lang="it-IT" sz="2200" dirty="0" smtClean="0">
                <a:solidFill>
                  <a:srgbClr val="514A40"/>
                </a:solidFill>
              </a:rPr>
              <a:t>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i="1" dirty="0" smtClean="0">
                <a:solidFill>
                  <a:srgbClr val="514A40"/>
                </a:solidFill>
              </a:rPr>
              <a:t>(training)</a:t>
            </a:r>
            <a:r>
              <a:rPr lang="it-IT" sz="2200" dirty="0" smtClean="0">
                <a:solidFill>
                  <a:srgbClr val="514A40"/>
                </a:solidFill>
              </a:rPr>
              <a:t> and </a:t>
            </a:r>
            <a:r>
              <a:rPr lang="it-IT" sz="2200" dirty="0" err="1" smtClean="0">
                <a:solidFill>
                  <a:srgbClr val="514A40"/>
                </a:solidFill>
              </a:rPr>
              <a:t>then</a:t>
            </a:r>
            <a:r>
              <a:rPr lang="it-IT" sz="2200" dirty="0" smtClean="0">
                <a:solidFill>
                  <a:srgbClr val="514A40"/>
                </a:solidFill>
              </a:rPr>
              <a:t>, </a:t>
            </a:r>
            <a:r>
              <a:rPr lang="it-IT" sz="2200" dirty="0" err="1" smtClean="0">
                <a:solidFill>
                  <a:srgbClr val="514A40"/>
                </a:solidFill>
              </a:rPr>
              <a:t>classify</a:t>
            </a:r>
            <a:r>
              <a:rPr lang="it-IT" sz="2200" dirty="0" smtClean="0">
                <a:solidFill>
                  <a:srgbClr val="514A40"/>
                </a:solidFill>
              </a:rPr>
              <a:t> a test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into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one</a:t>
            </a:r>
            <a:r>
              <a:rPr lang="it-IT" sz="2200" dirty="0" smtClean="0">
                <a:solidFill>
                  <a:srgbClr val="514A40"/>
                </a:solidFill>
              </a:rPr>
              <a:t> of the </a:t>
            </a:r>
            <a:r>
              <a:rPr lang="it-IT" sz="2200" dirty="0" err="1" smtClean="0">
                <a:solidFill>
                  <a:srgbClr val="514A40"/>
                </a:solidFill>
              </a:rPr>
              <a:t>classes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using</a:t>
            </a:r>
            <a:r>
              <a:rPr lang="it-IT" sz="2200" dirty="0" smtClean="0">
                <a:solidFill>
                  <a:srgbClr val="514A40"/>
                </a:solidFill>
              </a:rPr>
              <a:t> the model </a:t>
            </a:r>
            <a:r>
              <a:rPr lang="it-IT" sz="2200" i="1" dirty="0" smtClean="0">
                <a:solidFill>
                  <a:srgbClr val="514A40"/>
                </a:solidFill>
              </a:rPr>
              <a:t>(</a:t>
            </a:r>
            <a:r>
              <a:rPr lang="it-IT" sz="2200" i="1" dirty="0" err="1" smtClean="0">
                <a:solidFill>
                  <a:srgbClr val="514A40"/>
                </a:solidFill>
              </a:rPr>
              <a:t>testing</a:t>
            </a:r>
            <a:r>
              <a:rPr lang="it-IT" sz="2200" i="1" dirty="0" smtClean="0">
                <a:solidFill>
                  <a:srgbClr val="514A40"/>
                </a:solidFill>
              </a:rPr>
              <a:t>)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endParaRPr lang="it-IT" sz="2200" i="1" dirty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91400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Classification based techniques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Classification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used</a:t>
            </a:r>
            <a:r>
              <a:rPr lang="it-IT" sz="2200" dirty="0" smtClean="0">
                <a:solidFill>
                  <a:srgbClr val="514A40"/>
                </a:solidFill>
              </a:rPr>
              <a:t> to </a:t>
            </a:r>
            <a:r>
              <a:rPr lang="it-IT" sz="2200" dirty="0" err="1" smtClean="0">
                <a:solidFill>
                  <a:srgbClr val="514A40"/>
                </a:solidFill>
              </a:rPr>
              <a:t>learn</a:t>
            </a:r>
            <a:r>
              <a:rPr lang="it-IT" sz="2200" dirty="0" smtClean="0">
                <a:solidFill>
                  <a:srgbClr val="514A40"/>
                </a:solidFill>
              </a:rPr>
              <a:t> a model </a:t>
            </a:r>
            <a:r>
              <a:rPr lang="it-IT" sz="2200" i="1" dirty="0" smtClean="0">
                <a:solidFill>
                  <a:srgbClr val="514A40"/>
                </a:solidFill>
              </a:rPr>
              <a:t>(</a:t>
            </a:r>
            <a:r>
              <a:rPr lang="it-IT" sz="2200" i="1" dirty="0" err="1" smtClean="0">
                <a:solidFill>
                  <a:srgbClr val="514A40"/>
                </a:solidFill>
              </a:rPr>
              <a:t>classifier</a:t>
            </a:r>
            <a:r>
              <a:rPr lang="it-IT" sz="2200" i="1" dirty="0" smtClean="0">
                <a:solidFill>
                  <a:srgbClr val="514A40"/>
                </a:solidFill>
              </a:rPr>
              <a:t>) </a:t>
            </a:r>
            <a:r>
              <a:rPr lang="it-IT" sz="2200" dirty="0" smtClean="0">
                <a:solidFill>
                  <a:srgbClr val="514A40"/>
                </a:solidFill>
              </a:rPr>
              <a:t>from a set of </a:t>
            </a:r>
            <a:r>
              <a:rPr lang="it-IT" sz="2200" dirty="0" err="1" smtClean="0">
                <a:solidFill>
                  <a:srgbClr val="514A40"/>
                </a:solidFill>
              </a:rPr>
              <a:t>labeled</a:t>
            </a:r>
            <a:r>
              <a:rPr lang="it-IT" sz="2200" dirty="0" smtClean="0">
                <a:solidFill>
                  <a:srgbClr val="514A40"/>
                </a:solidFill>
              </a:rPr>
              <a:t>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i="1" dirty="0" smtClean="0">
                <a:solidFill>
                  <a:srgbClr val="514A40"/>
                </a:solidFill>
              </a:rPr>
              <a:t>(training)</a:t>
            </a:r>
            <a:r>
              <a:rPr lang="it-IT" sz="2200" dirty="0" smtClean="0">
                <a:solidFill>
                  <a:srgbClr val="514A40"/>
                </a:solidFill>
              </a:rPr>
              <a:t> and </a:t>
            </a:r>
            <a:r>
              <a:rPr lang="it-IT" sz="2200" dirty="0" err="1" smtClean="0">
                <a:solidFill>
                  <a:srgbClr val="514A40"/>
                </a:solidFill>
              </a:rPr>
              <a:t>then</a:t>
            </a:r>
            <a:r>
              <a:rPr lang="it-IT" sz="2200" dirty="0" smtClean="0">
                <a:solidFill>
                  <a:srgbClr val="514A40"/>
                </a:solidFill>
              </a:rPr>
              <a:t>, </a:t>
            </a:r>
            <a:r>
              <a:rPr lang="it-IT" sz="2200" dirty="0" err="1" smtClean="0">
                <a:solidFill>
                  <a:srgbClr val="514A40"/>
                </a:solidFill>
              </a:rPr>
              <a:t>classify</a:t>
            </a:r>
            <a:r>
              <a:rPr lang="it-IT" sz="2200" dirty="0" smtClean="0">
                <a:solidFill>
                  <a:srgbClr val="514A40"/>
                </a:solidFill>
              </a:rPr>
              <a:t> a test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into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one</a:t>
            </a:r>
            <a:r>
              <a:rPr lang="it-IT" sz="2200" dirty="0" smtClean="0">
                <a:solidFill>
                  <a:srgbClr val="514A40"/>
                </a:solidFill>
              </a:rPr>
              <a:t> of the </a:t>
            </a:r>
            <a:r>
              <a:rPr lang="it-IT" sz="2200" dirty="0" err="1" smtClean="0">
                <a:solidFill>
                  <a:srgbClr val="514A40"/>
                </a:solidFill>
              </a:rPr>
              <a:t>classes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using</a:t>
            </a:r>
            <a:r>
              <a:rPr lang="it-IT" sz="2200" dirty="0" smtClean="0">
                <a:solidFill>
                  <a:srgbClr val="514A40"/>
                </a:solidFill>
              </a:rPr>
              <a:t> the model </a:t>
            </a:r>
            <a:r>
              <a:rPr lang="it-IT" sz="2200" i="1" dirty="0" smtClean="0">
                <a:solidFill>
                  <a:srgbClr val="514A40"/>
                </a:solidFill>
              </a:rPr>
              <a:t>(</a:t>
            </a:r>
            <a:r>
              <a:rPr lang="it-IT" sz="2200" i="1" dirty="0" err="1" smtClean="0">
                <a:solidFill>
                  <a:srgbClr val="514A40"/>
                </a:solidFill>
              </a:rPr>
              <a:t>testing</a:t>
            </a:r>
            <a:r>
              <a:rPr lang="it-IT" sz="2200" i="1" dirty="0" smtClean="0">
                <a:solidFill>
                  <a:srgbClr val="514A40"/>
                </a:solidFill>
              </a:rPr>
              <a:t>)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endParaRPr lang="it-IT" sz="2200" i="1" dirty="0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4" name="Figura a mano libera 3"/>
          <p:cNvSpPr/>
          <p:nvPr/>
        </p:nvSpPr>
        <p:spPr>
          <a:xfrm>
            <a:off x="5748282" y="3244271"/>
            <a:ext cx="661234" cy="91440"/>
          </a:xfrm>
          <a:custGeom>
            <a:avLst/>
            <a:gdLst>
              <a:gd name="connsiteX0" fmla="*/ 0 w 661234"/>
              <a:gd name="connsiteY0" fmla="*/ 45720 h 91440"/>
              <a:gd name="connsiteX1" fmla="*/ 661234 w 661234"/>
              <a:gd name="connsiteY1" fmla="*/ 4572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61234" h="91440">
                <a:moveTo>
                  <a:pt x="0" y="45720"/>
                </a:moveTo>
                <a:lnTo>
                  <a:pt x="661234" y="45720"/>
                </a:lnTo>
              </a:path>
            </a:pathLst>
          </a:custGeom>
          <a:noFill/>
          <a:ln>
            <a:tailEnd type="arrow"/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26021" tIns="42257" rIns="326022" bIns="42258" numCol="1" spcCol="1270" anchor="ctr" anchorCtr="0">
            <a:noAutofit/>
          </a:bodyPr>
          <a:lstStyle/>
          <a:p>
            <a:pPr lvl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t-IT" sz="500" kern="1200"/>
          </a:p>
        </p:txBody>
      </p:sp>
      <p:sp>
        <p:nvSpPr>
          <p:cNvPr id="5" name="Figura a mano libera 4"/>
          <p:cNvSpPr/>
          <p:nvPr/>
        </p:nvSpPr>
        <p:spPr>
          <a:xfrm>
            <a:off x="2742105" y="2387597"/>
            <a:ext cx="3007977" cy="1804786"/>
          </a:xfrm>
          <a:custGeom>
            <a:avLst/>
            <a:gdLst>
              <a:gd name="connsiteX0" fmla="*/ 0 w 3007977"/>
              <a:gd name="connsiteY0" fmla="*/ 0 h 1804786"/>
              <a:gd name="connsiteX1" fmla="*/ 3007977 w 3007977"/>
              <a:gd name="connsiteY1" fmla="*/ 0 h 1804786"/>
              <a:gd name="connsiteX2" fmla="*/ 3007977 w 3007977"/>
              <a:gd name="connsiteY2" fmla="*/ 1804786 h 1804786"/>
              <a:gd name="connsiteX3" fmla="*/ 0 w 3007977"/>
              <a:gd name="connsiteY3" fmla="*/ 1804786 h 1804786"/>
              <a:gd name="connsiteX4" fmla="*/ 0 w 3007977"/>
              <a:gd name="connsiteY4" fmla="*/ 0 h 180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977" h="1804786">
                <a:moveTo>
                  <a:pt x="0" y="0"/>
                </a:moveTo>
                <a:lnTo>
                  <a:pt x="3007977" y="0"/>
                </a:lnTo>
                <a:lnTo>
                  <a:pt x="3007977" y="1804786"/>
                </a:lnTo>
                <a:lnTo>
                  <a:pt x="0" y="180478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170688" rIns="170688" bIns="170688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400" kern="1200" dirty="0" smtClean="0"/>
              <a:t>Training </a:t>
            </a:r>
            <a:r>
              <a:rPr lang="it-IT" sz="2400" kern="1200" dirty="0" err="1" smtClean="0"/>
              <a:t>phase</a:t>
            </a:r>
            <a:endParaRPr lang="it-IT" sz="2400" kern="1200" dirty="0" smtClean="0"/>
          </a:p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000" dirty="0" smtClean="0"/>
              <a:t>(</a:t>
            </a:r>
            <a:r>
              <a:rPr lang="it-IT" sz="2000" dirty="0" err="1" smtClean="0"/>
              <a:t>learn</a:t>
            </a:r>
            <a:r>
              <a:rPr lang="it-IT" sz="2000" dirty="0" smtClean="0"/>
              <a:t> a </a:t>
            </a:r>
            <a:r>
              <a:rPr lang="it-IT" sz="2000" dirty="0" err="1" smtClean="0"/>
              <a:t>classifier</a:t>
            </a:r>
            <a:r>
              <a:rPr lang="it-IT" sz="2000" dirty="0" smtClean="0"/>
              <a:t> </a:t>
            </a:r>
            <a:r>
              <a:rPr lang="it-IT" sz="2000" dirty="0" err="1" smtClean="0"/>
              <a:t>using</a:t>
            </a:r>
            <a:r>
              <a:rPr lang="it-IT" sz="2000" dirty="0" smtClean="0"/>
              <a:t> training data)</a:t>
            </a:r>
            <a:endParaRPr lang="it-IT" sz="2000" kern="1200" dirty="0"/>
          </a:p>
        </p:txBody>
      </p:sp>
      <p:sp>
        <p:nvSpPr>
          <p:cNvPr id="6" name="Figura a mano libera 5"/>
          <p:cNvSpPr/>
          <p:nvPr/>
        </p:nvSpPr>
        <p:spPr>
          <a:xfrm>
            <a:off x="6441916" y="2387597"/>
            <a:ext cx="3007977" cy="1804786"/>
          </a:xfrm>
          <a:custGeom>
            <a:avLst/>
            <a:gdLst>
              <a:gd name="connsiteX0" fmla="*/ 0 w 3007977"/>
              <a:gd name="connsiteY0" fmla="*/ 0 h 1804786"/>
              <a:gd name="connsiteX1" fmla="*/ 3007977 w 3007977"/>
              <a:gd name="connsiteY1" fmla="*/ 0 h 1804786"/>
              <a:gd name="connsiteX2" fmla="*/ 3007977 w 3007977"/>
              <a:gd name="connsiteY2" fmla="*/ 1804786 h 1804786"/>
              <a:gd name="connsiteX3" fmla="*/ 0 w 3007977"/>
              <a:gd name="connsiteY3" fmla="*/ 1804786 h 1804786"/>
              <a:gd name="connsiteX4" fmla="*/ 0 w 3007977"/>
              <a:gd name="connsiteY4" fmla="*/ 0 h 180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977" h="1804786">
                <a:moveTo>
                  <a:pt x="0" y="0"/>
                </a:moveTo>
                <a:lnTo>
                  <a:pt x="3007977" y="0"/>
                </a:lnTo>
                <a:lnTo>
                  <a:pt x="3007977" y="1804786"/>
                </a:lnTo>
                <a:lnTo>
                  <a:pt x="0" y="180478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170688" rIns="170688" bIns="170688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400" kern="1200" dirty="0" err="1" smtClean="0"/>
              <a:t>Testing</a:t>
            </a:r>
            <a:r>
              <a:rPr lang="it-IT" sz="2400" kern="1200" dirty="0" smtClean="0"/>
              <a:t> </a:t>
            </a:r>
            <a:r>
              <a:rPr lang="it-IT" sz="2400" kern="1200" dirty="0" err="1" smtClean="0"/>
              <a:t>phase</a:t>
            </a:r>
            <a:endParaRPr lang="it-IT" sz="2400" kern="1200" dirty="0" smtClean="0"/>
          </a:p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000" dirty="0" smtClean="0"/>
              <a:t>(</a:t>
            </a:r>
            <a:r>
              <a:rPr lang="it-IT" sz="2000" dirty="0" err="1" smtClean="0"/>
              <a:t>classifies</a:t>
            </a:r>
            <a:r>
              <a:rPr lang="it-IT" sz="2000" dirty="0" smtClean="0"/>
              <a:t> a test </a:t>
            </a:r>
            <a:r>
              <a:rPr lang="it-IT" sz="2000" dirty="0" err="1" smtClean="0"/>
              <a:t>instance</a:t>
            </a:r>
            <a:r>
              <a:rPr lang="it-IT" sz="2000" dirty="0" smtClean="0"/>
              <a:t> </a:t>
            </a:r>
            <a:r>
              <a:rPr lang="it-IT" sz="2000" dirty="0" err="1" smtClean="0"/>
              <a:t>as</a:t>
            </a:r>
            <a:r>
              <a:rPr lang="it-IT" sz="2000" dirty="0" smtClean="0"/>
              <a:t> </a:t>
            </a:r>
            <a:r>
              <a:rPr lang="it-IT" sz="2000" dirty="0" err="1" smtClean="0"/>
              <a:t>normal</a:t>
            </a:r>
            <a:r>
              <a:rPr lang="it-IT" sz="2000" dirty="0" smtClean="0"/>
              <a:t> or </a:t>
            </a:r>
            <a:r>
              <a:rPr lang="it-IT" sz="2000" dirty="0" err="1" smtClean="0"/>
              <a:t>anomalous</a:t>
            </a:r>
            <a:r>
              <a:rPr lang="it-IT" sz="2000" dirty="0" smtClean="0"/>
              <a:t> </a:t>
            </a:r>
            <a:r>
              <a:rPr lang="it-IT" sz="2000" dirty="0" err="1" smtClean="0"/>
              <a:t>using</a:t>
            </a:r>
            <a:r>
              <a:rPr lang="it-IT" sz="2000" dirty="0" smtClean="0"/>
              <a:t> </a:t>
            </a:r>
            <a:r>
              <a:rPr lang="it-IT" sz="2000" dirty="0" err="1" smtClean="0"/>
              <a:t>classifier</a:t>
            </a:r>
            <a:r>
              <a:rPr lang="it-IT" sz="2000" dirty="0" smtClean="0"/>
              <a:t>)</a:t>
            </a:r>
            <a:endParaRPr lang="it-IT" sz="2000" kern="1200" dirty="0"/>
          </a:p>
        </p:txBody>
      </p:sp>
    </p:spTree>
    <p:extLst>
      <p:ext uri="{BB962C8B-B14F-4D97-AF65-F5344CB8AC3E}">
        <p14:creationId xmlns:p14="http://schemas.microsoft.com/office/powerpoint/2010/main" val="3890422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Classification based techniques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Classification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used</a:t>
            </a:r>
            <a:r>
              <a:rPr lang="it-IT" sz="2200" dirty="0" smtClean="0">
                <a:solidFill>
                  <a:srgbClr val="514A40"/>
                </a:solidFill>
              </a:rPr>
              <a:t> to </a:t>
            </a:r>
            <a:r>
              <a:rPr lang="it-IT" sz="2200" dirty="0" err="1" smtClean="0">
                <a:solidFill>
                  <a:srgbClr val="514A40"/>
                </a:solidFill>
              </a:rPr>
              <a:t>learn</a:t>
            </a:r>
            <a:r>
              <a:rPr lang="it-IT" sz="2200" dirty="0" smtClean="0">
                <a:solidFill>
                  <a:srgbClr val="514A40"/>
                </a:solidFill>
              </a:rPr>
              <a:t> a model </a:t>
            </a:r>
            <a:r>
              <a:rPr lang="it-IT" sz="2200" i="1" dirty="0" smtClean="0">
                <a:solidFill>
                  <a:srgbClr val="514A40"/>
                </a:solidFill>
              </a:rPr>
              <a:t>(</a:t>
            </a:r>
            <a:r>
              <a:rPr lang="it-IT" sz="2200" i="1" dirty="0" err="1" smtClean="0">
                <a:solidFill>
                  <a:srgbClr val="514A40"/>
                </a:solidFill>
              </a:rPr>
              <a:t>classifier</a:t>
            </a:r>
            <a:r>
              <a:rPr lang="it-IT" sz="2200" i="1" dirty="0" smtClean="0">
                <a:solidFill>
                  <a:srgbClr val="514A40"/>
                </a:solidFill>
              </a:rPr>
              <a:t>) </a:t>
            </a:r>
            <a:r>
              <a:rPr lang="it-IT" sz="2200" dirty="0" smtClean="0">
                <a:solidFill>
                  <a:srgbClr val="514A40"/>
                </a:solidFill>
              </a:rPr>
              <a:t>from a set of </a:t>
            </a:r>
            <a:r>
              <a:rPr lang="it-IT" sz="2200" dirty="0" err="1" smtClean="0">
                <a:solidFill>
                  <a:srgbClr val="514A40"/>
                </a:solidFill>
              </a:rPr>
              <a:t>labeled</a:t>
            </a:r>
            <a:r>
              <a:rPr lang="it-IT" sz="2200" dirty="0" smtClean="0">
                <a:solidFill>
                  <a:srgbClr val="514A40"/>
                </a:solidFill>
              </a:rPr>
              <a:t>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i="1" dirty="0" smtClean="0">
                <a:solidFill>
                  <a:srgbClr val="514A40"/>
                </a:solidFill>
              </a:rPr>
              <a:t>(training)</a:t>
            </a:r>
            <a:r>
              <a:rPr lang="it-IT" sz="2200" dirty="0" smtClean="0">
                <a:solidFill>
                  <a:srgbClr val="514A40"/>
                </a:solidFill>
              </a:rPr>
              <a:t> and </a:t>
            </a:r>
            <a:r>
              <a:rPr lang="it-IT" sz="2200" dirty="0" err="1" smtClean="0">
                <a:solidFill>
                  <a:srgbClr val="514A40"/>
                </a:solidFill>
              </a:rPr>
              <a:t>then</a:t>
            </a:r>
            <a:r>
              <a:rPr lang="it-IT" sz="2200" dirty="0" smtClean="0">
                <a:solidFill>
                  <a:srgbClr val="514A40"/>
                </a:solidFill>
              </a:rPr>
              <a:t>, </a:t>
            </a:r>
            <a:r>
              <a:rPr lang="it-IT" sz="2200" dirty="0" err="1" smtClean="0">
                <a:solidFill>
                  <a:srgbClr val="514A40"/>
                </a:solidFill>
              </a:rPr>
              <a:t>classify</a:t>
            </a:r>
            <a:r>
              <a:rPr lang="it-IT" sz="2200" dirty="0" smtClean="0">
                <a:solidFill>
                  <a:srgbClr val="514A40"/>
                </a:solidFill>
              </a:rPr>
              <a:t> a test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into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one</a:t>
            </a:r>
            <a:r>
              <a:rPr lang="it-IT" sz="2200" dirty="0" smtClean="0">
                <a:solidFill>
                  <a:srgbClr val="514A40"/>
                </a:solidFill>
              </a:rPr>
              <a:t> of the </a:t>
            </a:r>
            <a:r>
              <a:rPr lang="it-IT" sz="2200" dirty="0" err="1" smtClean="0">
                <a:solidFill>
                  <a:srgbClr val="514A40"/>
                </a:solidFill>
              </a:rPr>
              <a:t>classes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using</a:t>
            </a:r>
            <a:r>
              <a:rPr lang="it-IT" sz="2200" dirty="0" smtClean="0">
                <a:solidFill>
                  <a:srgbClr val="514A40"/>
                </a:solidFill>
              </a:rPr>
              <a:t> the model </a:t>
            </a:r>
            <a:r>
              <a:rPr lang="it-IT" sz="2200" i="1" dirty="0" smtClean="0">
                <a:solidFill>
                  <a:srgbClr val="514A40"/>
                </a:solidFill>
              </a:rPr>
              <a:t>(</a:t>
            </a:r>
            <a:r>
              <a:rPr lang="it-IT" sz="2200" i="1" dirty="0" err="1" smtClean="0">
                <a:solidFill>
                  <a:srgbClr val="514A40"/>
                </a:solidFill>
              </a:rPr>
              <a:t>testing</a:t>
            </a:r>
            <a:r>
              <a:rPr lang="it-IT" sz="2200" i="1" dirty="0" smtClean="0">
                <a:solidFill>
                  <a:srgbClr val="514A40"/>
                </a:solidFill>
              </a:rPr>
              <a:t>)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Multi-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class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or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one-class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anomaly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techniques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4" name="Figura a mano libera 3"/>
          <p:cNvSpPr/>
          <p:nvPr/>
        </p:nvSpPr>
        <p:spPr>
          <a:xfrm>
            <a:off x="5748282" y="3244271"/>
            <a:ext cx="661234" cy="91440"/>
          </a:xfrm>
          <a:custGeom>
            <a:avLst/>
            <a:gdLst>
              <a:gd name="connsiteX0" fmla="*/ 0 w 661234"/>
              <a:gd name="connsiteY0" fmla="*/ 45720 h 91440"/>
              <a:gd name="connsiteX1" fmla="*/ 661234 w 661234"/>
              <a:gd name="connsiteY1" fmla="*/ 4572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61234" h="91440">
                <a:moveTo>
                  <a:pt x="0" y="45720"/>
                </a:moveTo>
                <a:lnTo>
                  <a:pt x="661234" y="45720"/>
                </a:lnTo>
              </a:path>
            </a:pathLst>
          </a:custGeom>
          <a:noFill/>
          <a:ln>
            <a:tailEnd type="arrow"/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26021" tIns="42257" rIns="326022" bIns="42258" numCol="1" spcCol="1270" anchor="ctr" anchorCtr="0">
            <a:noAutofit/>
          </a:bodyPr>
          <a:lstStyle/>
          <a:p>
            <a:pPr lvl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t-IT" sz="500" kern="1200"/>
          </a:p>
        </p:txBody>
      </p:sp>
      <p:sp>
        <p:nvSpPr>
          <p:cNvPr id="5" name="Figura a mano libera 4"/>
          <p:cNvSpPr/>
          <p:nvPr/>
        </p:nvSpPr>
        <p:spPr>
          <a:xfrm>
            <a:off x="2742105" y="2387597"/>
            <a:ext cx="3007977" cy="1804786"/>
          </a:xfrm>
          <a:custGeom>
            <a:avLst/>
            <a:gdLst>
              <a:gd name="connsiteX0" fmla="*/ 0 w 3007977"/>
              <a:gd name="connsiteY0" fmla="*/ 0 h 1804786"/>
              <a:gd name="connsiteX1" fmla="*/ 3007977 w 3007977"/>
              <a:gd name="connsiteY1" fmla="*/ 0 h 1804786"/>
              <a:gd name="connsiteX2" fmla="*/ 3007977 w 3007977"/>
              <a:gd name="connsiteY2" fmla="*/ 1804786 h 1804786"/>
              <a:gd name="connsiteX3" fmla="*/ 0 w 3007977"/>
              <a:gd name="connsiteY3" fmla="*/ 1804786 h 1804786"/>
              <a:gd name="connsiteX4" fmla="*/ 0 w 3007977"/>
              <a:gd name="connsiteY4" fmla="*/ 0 h 180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977" h="1804786">
                <a:moveTo>
                  <a:pt x="0" y="0"/>
                </a:moveTo>
                <a:lnTo>
                  <a:pt x="3007977" y="0"/>
                </a:lnTo>
                <a:lnTo>
                  <a:pt x="3007977" y="1804786"/>
                </a:lnTo>
                <a:lnTo>
                  <a:pt x="0" y="180478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170688" rIns="170688" bIns="170688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400" kern="1200" dirty="0" smtClean="0"/>
              <a:t>Training </a:t>
            </a:r>
            <a:r>
              <a:rPr lang="it-IT" sz="2400" kern="1200" dirty="0" err="1" smtClean="0"/>
              <a:t>phase</a:t>
            </a:r>
            <a:endParaRPr lang="it-IT" sz="2400" kern="1200" dirty="0" smtClean="0"/>
          </a:p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000" dirty="0" smtClean="0"/>
              <a:t>(</a:t>
            </a:r>
            <a:r>
              <a:rPr lang="it-IT" sz="2000" dirty="0" err="1" smtClean="0"/>
              <a:t>learn</a:t>
            </a:r>
            <a:r>
              <a:rPr lang="it-IT" sz="2000" dirty="0" smtClean="0"/>
              <a:t> a </a:t>
            </a:r>
            <a:r>
              <a:rPr lang="it-IT" sz="2000" dirty="0" err="1" smtClean="0"/>
              <a:t>classifier</a:t>
            </a:r>
            <a:r>
              <a:rPr lang="it-IT" sz="2000" dirty="0" smtClean="0"/>
              <a:t> </a:t>
            </a:r>
            <a:r>
              <a:rPr lang="it-IT" sz="2000" dirty="0" err="1" smtClean="0"/>
              <a:t>using</a:t>
            </a:r>
            <a:r>
              <a:rPr lang="it-IT" sz="2000" dirty="0" smtClean="0"/>
              <a:t> training data)</a:t>
            </a:r>
            <a:endParaRPr lang="it-IT" sz="2000" kern="1200" dirty="0"/>
          </a:p>
        </p:txBody>
      </p:sp>
      <p:sp>
        <p:nvSpPr>
          <p:cNvPr id="6" name="Figura a mano libera 5"/>
          <p:cNvSpPr/>
          <p:nvPr/>
        </p:nvSpPr>
        <p:spPr>
          <a:xfrm>
            <a:off x="6441916" y="2387597"/>
            <a:ext cx="3007977" cy="1804786"/>
          </a:xfrm>
          <a:custGeom>
            <a:avLst/>
            <a:gdLst>
              <a:gd name="connsiteX0" fmla="*/ 0 w 3007977"/>
              <a:gd name="connsiteY0" fmla="*/ 0 h 1804786"/>
              <a:gd name="connsiteX1" fmla="*/ 3007977 w 3007977"/>
              <a:gd name="connsiteY1" fmla="*/ 0 h 1804786"/>
              <a:gd name="connsiteX2" fmla="*/ 3007977 w 3007977"/>
              <a:gd name="connsiteY2" fmla="*/ 1804786 h 1804786"/>
              <a:gd name="connsiteX3" fmla="*/ 0 w 3007977"/>
              <a:gd name="connsiteY3" fmla="*/ 1804786 h 1804786"/>
              <a:gd name="connsiteX4" fmla="*/ 0 w 3007977"/>
              <a:gd name="connsiteY4" fmla="*/ 0 h 180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977" h="1804786">
                <a:moveTo>
                  <a:pt x="0" y="0"/>
                </a:moveTo>
                <a:lnTo>
                  <a:pt x="3007977" y="0"/>
                </a:lnTo>
                <a:lnTo>
                  <a:pt x="3007977" y="1804786"/>
                </a:lnTo>
                <a:lnTo>
                  <a:pt x="0" y="180478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170688" rIns="170688" bIns="170688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400" kern="1200" dirty="0" err="1" smtClean="0"/>
              <a:t>Testing</a:t>
            </a:r>
            <a:r>
              <a:rPr lang="it-IT" sz="2400" kern="1200" dirty="0" smtClean="0"/>
              <a:t> </a:t>
            </a:r>
            <a:r>
              <a:rPr lang="it-IT" sz="2400" kern="1200" dirty="0" err="1" smtClean="0"/>
              <a:t>phase</a:t>
            </a:r>
            <a:endParaRPr lang="it-IT" sz="2400" kern="1200" dirty="0" smtClean="0"/>
          </a:p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000" dirty="0" smtClean="0"/>
              <a:t>(</a:t>
            </a:r>
            <a:r>
              <a:rPr lang="it-IT" sz="2000" dirty="0" err="1" smtClean="0"/>
              <a:t>classifies</a:t>
            </a:r>
            <a:r>
              <a:rPr lang="it-IT" sz="2000" dirty="0" smtClean="0"/>
              <a:t> a test </a:t>
            </a:r>
            <a:r>
              <a:rPr lang="it-IT" sz="2000" dirty="0" err="1" smtClean="0"/>
              <a:t>instance</a:t>
            </a:r>
            <a:r>
              <a:rPr lang="it-IT" sz="2000" dirty="0" smtClean="0"/>
              <a:t> </a:t>
            </a:r>
            <a:r>
              <a:rPr lang="it-IT" sz="2000" dirty="0" err="1" smtClean="0"/>
              <a:t>as</a:t>
            </a:r>
            <a:r>
              <a:rPr lang="it-IT" sz="2000" dirty="0" smtClean="0"/>
              <a:t> </a:t>
            </a:r>
            <a:r>
              <a:rPr lang="it-IT" sz="2000" dirty="0" err="1" smtClean="0"/>
              <a:t>normal</a:t>
            </a:r>
            <a:r>
              <a:rPr lang="it-IT" sz="2000" dirty="0" smtClean="0"/>
              <a:t> or </a:t>
            </a:r>
            <a:r>
              <a:rPr lang="it-IT" sz="2000" dirty="0" err="1" smtClean="0"/>
              <a:t>anomalous</a:t>
            </a:r>
            <a:r>
              <a:rPr lang="it-IT" sz="2000" dirty="0" smtClean="0"/>
              <a:t> </a:t>
            </a:r>
            <a:r>
              <a:rPr lang="it-IT" sz="2000" dirty="0" err="1" smtClean="0"/>
              <a:t>using</a:t>
            </a:r>
            <a:r>
              <a:rPr lang="it-IT" sz="2000" dirty="0" smtClean="0"/>
              <a:t> </a:t>
            </a:r>
            <a:r>
              <a:rPr lang="it-IT" sz="2000" dirty="0" err="1" smtClean="0"/>
              <a:t>classifier</a:t>
            </a:r>
            <a:r>
              <a:rPr lang="it-IT" sz="2000" dirty="0" smtClean="0"/>
              <a:t>)</a:t>
            </a:r>
            <a:endParaRPr lang="it-IT" sz="2000" kern="1200" dirty="0"/>
          </a:p>
        </p:txBody>
      </p:sp>
    </p:spTree>
    <p:extLst>
      <p:ext uri="{BB962C8B-B14F-4D97-AF65-F5344CB8AC3E}">
        <p14:creationId xmlns:p14="http://schemas.microsoft.com/office/powerpoint/2010/main" val="3750922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Classification based techniques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endParaRPr lang="it-IT" sz="2400" smtClean="0">
              <a:solidFill>
                <a:srgbClr val="514A40"/>
              </a:solidFill>
              <a:latin typeface="Cambria"/>
            </a:endParaRPr>
          </a:p>
          <a:p>
            <a:endParaRPr lang="it-IT" sz="2400" smtClean="0">
              <a:solidFill>
                <a:srgbClr val="514A40"/>
              </a:solidFill>
              <a:latin typeface="Cambria"/>
            </a:endParaRPr>
          </a:p>
          <a:p>
            <a:endParaRPr lang="it-IT" sz="2400" smtClean="0">
              <a:solidFill>
                <a:srgbClr val="514A40"/>
              </a:solidFill>
              <a:latin typeface="Cambria"/>
            </a:endParaRPr>
          </a:p>
          <a:p>
            <a:endParaRPr lang="it-IT" sz="2400" smtClean="0">
              <a:solidFill>
                <a:srgbClr val="514A40"/>
              </a:solidFill>
              <a:latin typeface="Cambria"/>
            </a:endParaRPr>
          </a:p>
          <a:p>
            <a:endParaRPr lang="it-IT" sz="2200" i="1" smtClean="0">
              <a:solidFill>
                <a:srgbClr val="514A40"/>
              </a:solidFill>
              <a:latin typeface="Cambria"/>
            </a:endParaRPr>
          </a:p>
          <a:p>
            <a:endParaRPr lang="it-IT" sz="2200" i="1" dirty="0">
              <a:solidFill>
                <a:srgbClr val="514A40"/>
              </a:solidFill>
              <a:latin typeface="Cambria"/>
            </a:endParaRPr>
          </a:p>
        </p:txBody>
      </p:sp>
      <p:pic>
        <p:nvPicPr>
          <p:cNvPr id="8" name="Immagine 7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1125" y="1685925"/>
            <a:ext cx="942975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181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Classification based techniques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smtClean="0">
                <a:solidFill>
                  <a:srgbClr val="514A40"/>
                </a:solidFill>
              </a:rPr>
              <a:t>Classification is used to learn a model </a:t>
            </a:r>
            <a:r>
              <a:rPr lang="it-IT" sz="2200" i="1" smtClean="0">
                <a:solidFill>
                  <a:srgbClr val="514A40"/>
                </a:solidFill>
              </a:rPr>
              <a:t>(classifier) </a:t>
            </a:r>
            <a:r>
              <a:rPr lang="it-IT" sz="2200" smtClean="0">
                <a:solidFill>
                  <a:srgbClr val="514A40"/>
                </a:solidFill>
              </a:rPr>
              <a:t>from a set of labeled data instances </a:t>
            </a:r>
            <a:r>
              <a:rPr lang="it-IT" sz="2200" i="1" smtClean="0">
                <a:solidFill>
                  <a:srgbClr val="514A40"/>
                </a:solidFill>
              </a:rPr>
              <a:t>(training)</a:t>
            </a:r>
            <a:r>
              <a:rPr lang="it-IT" sz="2200" smtClean="0">
                <a:solidFill>
                  <a:srgbClr val="514A40"/>
                </a:solidFill>
              </a:rPr>
              <a:t> and then, classify a test instance into one of the classes using the model </a:t>
            </a:r>
            <a:r>
              <a:rPr lang="it-IT" sz="2200" i="1" smtClean="0">
                <a:solidFill>
                  <a:srgbClr val="514A40"/>
                </a:solidFill>
              </a:rPr>
              <a:t>(testing)</a:t>
            </a:r>
            <a:endParaRPr lang="it-IT" sz="2200" i="1" smtClean="0">
              <a:solidFill>
                <a:srgbClr val="514A40"/>
              </a:solidFill>
              <a:latin typeface="Cambria"/>
            </a:endParaRPr>
          </a:p>
          <a:p>
            <a:endParaRPr lang="it-IT" sz="2400" smtClean="0">
              <a:solidFill>
                <a:srgbClr val="514A40"/>
              </a:solidFill>
              <a:latin typeface="Cambria"/>
            </a:endParaRPr>
          </a:p>
          <a:p>
            <a:endParaRPr lang="it-IT" sz="2400" smtClean="0">
              <a:solidFill>
                <a:srgbClr val="514A40"/>
              </a:solidFill>
              <a:latin typeface="Cambria"/>
            </a:endParaRPr>
          </a:p>
          <a:p>
            <a:endParaRPr lang="it-IT" sz="2400" smtClean="0">
              <a:solidFill>
                <a:srgbClr val="514A40"/>
              </a:solidFill>
              <a:latin typeface="Cambria"/>
            </a:endParaRPr>
          </a:p>
          <a:p>
            <a:endParaRPr lang="it-IT" sz="2400" smtClean="0">
              <a:solidFill>
                <a:srgbClr val="514A40"/>
              </a:solidFill>
              <a:latin typeface="Cambria"/>
            </a:endParaRPr>
          </a:p>
          <a:p>
            <a:endParaRPr lang="it-IT" sz="2200" i="1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i="1" smtClean="0">
                <a:solidFill>
                  <a:srgbClr val="514A40"/>
                </a:solidFill>
                <a:latin typeface="Cambria"/>
              </a:rPr>
              <a:t>Multi-class </a:t>
            </a:r>
            <a:r>
              <a:rPr lang="it-IT" sz="2200" smtClean="0">
                <a:solidFill>
                  <a:srgbClr val="514A40"/>
                </a:solidFill>
                <a:latin typeface="Cambria"/>
              </a:rPr>
              <a:t>or </a:t>
            </a:r>
            <a:r>
              <a:rPr lang="it-IT" sz="2200" i="1" smtClean="0">
                <a:solidFill>
                  <a:srgbClr val="514A40"/>
                </a:solidFill>
                <a:latin typeface="Cambria"/>
              </a:rPr>
              <a:t>one-class </a:t>
            </a:r>
            <a:r>
              <a:rPr lang="it-IT" sz="2200" smtClean="0">
                <a:solidFill>
                  <a:srgbClr val="514A40"/>
                </a:solidFill>
                <a:latin typeface="Cambria"/>
              </a:rPr>
              <a:t>anomaly detection techniques</a:t>
            </a:r>
          </a:p>
          <a:p>
            <a:r>
              <a:rPr lang="it-IT" sz="2200" smtClean="0">
                <a:solidFill>
                  <a:srgbClr val="514A40"/>
                </a:solidFill>
              </a:rPr>
              <a:t>Neural network</a:t>
            </a:r>
          </a:p>
          <a:p>
            <a:r>
              <a:rPr lang="it-IT" sz="2200" smtClean="0">
                <a:solidFill>
                  <a:srgbClr val="514A40"/>
                </a:solidFill>
              </a:rPr>
              <a:t>Rule based</a:t>
            </a:r>
          </a:p>
          <a:p>
            <a:pPr marL="45717" indent="0">
              <a:buNone/>
            </a:pPr>
            <a:endParaRPr lang="it-IT" sz="2200" i="1" dirty="0" smtClean="0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4" name="Figura a mano libera 3"/>
          <p:cNvSpPr/>
          <p:nvPr/>
        </p:nvSpPr>
        <p:spPr>
          <a:xfrm>
            <a:off x="5748282" y="3244271"/>
            <a:ext cx="661234" cy="91440"/>
          </a:xfrm>
          <a:custGeom>
            <a:avLst/>
            <a:gdLst>
              <a:gd name="connsiteX0" fmla="*/ 0 w 661234"/>
              <a:gd name="connsiteY0" fmla="*/ 45720 h 91440"/>
              <a:gd name="connsiteX1" fmla="*/ 661234 w 661234"/>
              <a:gd name="connsiteY1" fmla="*/ 4572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61234" h="91440">
                <a:moveTo>
                  <a:pt x="0" y="45720"/>
                </a:moveTo>
                <a:lnTo>
                  <a:pt x="661234" y="45720"/>
                </a:lnTo>
              </a:path>
            </a:pathLst>
          </a:custGeom>
          <a:noFill/>
          <a:ln>
            <a:tailEnd type="arrow"/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26021" tIns="42257" rIns="326022" bIns="42258" numCol="1" spcCol="1270" anchor="ctr" anchorCtr="0">
            <a:noAutofit/>
          </a:bodyPr>
          <a:lstStyle/>
          <a:p>
            <a:pPr lvl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t-IT" sz="500" kern="1200"/>
          </a:p>
        </p:txBody>
      </p:sp>
      <p:sp>
        <p:nvSpPr>
          <p:cNvPr id="5" name="Figura a mano libera 4"/>
          <p:cNvSpPr/>
          <p:nvPr/>
        </p:nvSpPr>
        <p:spPr>
          <a:xfrm>
            <a:off x="2742105" y="2387597"/>
            <a:ext cx="3007977" cy="1804786"/>
          </a:xfrm>
          <a:custGeom>
            <a:avLst/>
            <a:gdLst>
              <a:gd name="connsiteX0" fmla="*/ 0 w 3007977"/>
              <a:gd name="connsiteY0" fmla="*/ 0 h 1804786"/>
              <a:gd name="connsiteX1" fmla="*/ 3007977 w 3007977"/>
              <a:gd name="connsiteY1" fmla="*/ 0 h 1804786"/>
              <a:gd name="connsiteX2" fmla="*/ 3007977 w 3007977"/>
              <a:gd name="connsiteY2" fmla="*/ 1804786 h 1804786"/>
              <a:gd name="connsiteX3" fmla="*/ 0 w 3007977"/>
              <a:gd name="connsiteY3" fmla="*/ 1804786 h 1804786"/>
              <a:gd name="connsiteX4" fmla="*/ 0 w 3007977"/>
              <a:gd name="connsiteY4" fmla="*/ 0 h 180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977" h="1804786">
                <a:moveTo>
                  <a:pt x="0" y="0"/>
                </a:moveTo>
                <a:lnTo>
                  <a:pt x="3007977" y="0"/>
                </a:lnTo>
                <a:lnTo>
                  <a:pt x="3007977" y="1804786"/>
                </a:lnTo>
                <a:lnTo>
                  <a:pt x="0" y="180478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170688" rIns="170688" bIns="170688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400" kern="1200" dirty="0" smtClean="0"/>
              <a:t>Training </a:t>
            </a:r>
            <a:r>
              <a:rPr lang="it-IT" sz="2400" kern="1200" dirty="0" err="1" smtClean="0"/>
              <a:t>phase</a:t>
            </a:r>
            <a:endParaRPr lang="it-IT" sz="2400" kern="1200" dirty="0" smtClean="0"/>
          </a:p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000" dirty="0" smtClean="0"/>
              <a:t>(</a:t>
            </a:r>
            <a:r>
              <a:rPr lang="it-IT" sz="2000" dirty="0" err="1" smtClean="0"/>
              <a:t>learn</a:t>
            </a:r>
            <a:r>
              <a:rPr lang="it-IT" sz="2000" dirty="0" smtClean="0"/>
              <a:t> a </a:t>
            </a:r>
            <a:r>
              <a:rPr lang="it-IT" sz="2000" dirty="0" err="1" smtClean="0"/>
              <a:t>classifier</a:t>
            </a:r>
            <a:r>
              <a:rPr lang="it-IT" sz="2000" dirty="0" smtClean="0"/>
              <a:t> </a:t>
            </a:r>
            <a:r>
              <a:rPr lang="it-IT" sz="2000" dirty="0" err="1" smtClean="0"/>
              <a:t>using</a:t>
            </a:r>
            <a:r>
              <a:rPr lang="it-IT" sz="2000" dirty="0" smtClean="0"/>
              <a:t> training data)</a:t>
            </a:r>
            <a:endParaRPr lang="it-IT" sz="2000" kern="1200" dirty="0"/>
          </a:p>
        </p:txBody>
      </p:sp>
      <p:sp>
        <p:nvSpPr>
          <p:cNvPr id="6" name="Figura a mano libera 5"/>
          <p:cNvSpPr/>
          <p:nvPr/>
        </p:nvSpPr>
        <p:spPr>
          <a:xfrm>
            <a:off x="6441916" y="2387597"/>
            <a:ext cx="3007977" cy="1804786"/>
          </a:xfrm>
          <a:custGeom>
            <a:avLst/>
            <a:gdLst>
              <a:gd name="connsiteX0" fmla="*/ 0 w 3007977"/>
              <a:gd name="connsiteY0" fmla="*/ 0 h 1804786"/>
              <a:gd name="connsiteX1" fmla="*/ 3007977 w 3007977"/>
              <a:gd name="connsiteY1" fmla="*/ 0 h 1804786"/>
              <a:gd name="connsiteX2" fmla="*/ 3007977 w 3007977"/>
              <a:gd name="connsiteY2" fmla="*/ 1804786 h 1804786"/>
              <a:gd name="connsiteX3" fmla="*/ 0 w 3007977"/>
              <a:gd name="connsiteY3" fmla="*/ 1804786 h 1804786"/>
              <a:gd name="connsiteX4" fmla="*/ 0 w 3007977"/>
              <a:gd name="connsiteY4" fmla="*/ 0 h 180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977" h="1804786">
                <a:moveTo>
                  <a:pt x="0" y="0"/>
                </a:moveTo>
                <a:lnTo>
                  <a:pt x="3007977" y="0"/>
                </a:lnTo>
                <a:lnTo>
                  <a:pt x="3007977" y="1804786"/>
                </a:lnTo>
                <a:lnTo>
                  <a:pt x="0" y="180478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170688" rIns="170688" bIns="170688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400" kern="1200" dirty="0" err="1" smtClean="0"/>
              <a:t>Testing</a:t>
            </a:r>
            <a:r>
              <a:rPr lang="it-IT" sz="2400" kern="1200" dirty="0" smtClean="0"/>
              <a:t> </a:t>
            </a:r>
            <a:r>
              <a:rPr lang="it-IT" sz="2400" kern="1200" dirty="0" err="1" smtClean="0"/>
              <a:t>phase</a:t>
            </a:r>
            <a:endParaRPr lang="it-IT" sz="2400" kern="1200" dirty="0" smtClean="0"/>
          </a:p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000" dirty="0" smtClean="0"/>
              <a:t>(</a:t>
            </a:r>
            <a:r>
              <a:rPr lang="it-IT" sz="2000" dirty="0" err="1" smtClean="0"/>
              <a:t>classifies</a:t>
            </a:r>
            <a:r>
              <a:rPr lang="it-IT" sz="2000" dirty="0" smtClean="0"/>
              <a:t> a test </a:t>
            </a:r>
            <a:r>
              <a:rPr lang="it-IT" sz="2000" dirty="0" err="1" smtClean="0"/>
              <a:t>instance</a:t>
            </a:r>
            <a:r>
              <a:rPr lang="it-IT" sz="2000" dirty="0" smtClean="0"/>
              <a:t> </a:t>
            </a:r>
            <a:r>
              <a:rPr lang="it-IT" sz="2000" dirty="0" err="1" smtClean="0"/>
              <a:t>as</a:t>
            </a:r>
            <a:r>
              <a:rPr lang="it-IT" sz="2000" dirty="0" smtClean="0"/>
              <a:t> </a:t>
            </a:r>
            <a:r>
              <a:rPr lang="it-IT" sz="2000" dirty="0" err="1" smtClean="0"/>
              <a:t>normal</a:t>
            </a:r>
            <a:r>
              <a:rPr lang="it-IT" sz="2000" dirty="0" smtClean="0"/>
              <a:t> or </a:t>
            </a:r>
            <a:r>
              <a:rPr lang="it-IT" sz="2000" dirty="0" err="1" smtClean="0"/>
              <a:t>anomalous</a:t>
            </a:r>
            <a:r>
              <a:rPr lang="it-IT" sz="2000" dirty="0" smtClean="0"/>
              <a:t> </a:t>
            </a:r>
            <a:r>
              <a:rPr lang="it-IT" sz="2000" dirty="0" err="1" smtClean="0"/>
              <a:t>using</a:t>
            </a:r>
            <a:r>
              <a:rPr lang="it-IT" sz="2000" dirty="0" smtClean="0"/>
              <a:t> </a:t>
            </a:r>
            <a:r>
              <a:rPr lang="it-IT" sz="2000" dirty="0" err="1" smtClean="0"/>
              <a:t>classifier</a:t>
            </a:r>
            <a:r>
              <a:rPr lang="it-IT" sz="2000" dirty="0" smtClean="0"/>
              <a:t>)</a:t>
            </a:r>
            <a:endParaRPr lang="it-IT" sz="2000" kern="1200" dirty="0"/>
          </a:p>
        </p:txBody>
      </p:sp>
    </p:spTree>
    <p:extLst>
      <p:ext uri="{BB962C8B-B14F-4D97-AF65-F5344CB8AC3E}">
        <p14:creationId xmlns:p14="http://schemas.microsoft.com/office/powerpoint/2010/main" val="1008386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Neural network based techniques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smtClean="0">
                <a:solidFill>
                  <a:srgbClr val="514A40"/>
                </a:solidFill>
              </a:rPr>
              <a:t>Multi-</a:t>
            </a:r>
            <a:r>
              <a:rPr lang="it-IT" sz="2200" dirty="0" err="1" smtClean="0">
                <a:solidFill>
                  <a:srgbClr val="514A40"/>
                </a:solidFill>
              </a:rPr>
              <a:t>class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well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one-class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settings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A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neural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network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trained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on the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normal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training data to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learn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the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different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normal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classes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.</a:t>
            </a:r>
          </a:p>
          <a:p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Each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test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provided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an input to the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neural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network</a:t>
            </a:r>
          </a:p>
          <a:p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If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the network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accepts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the test input,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it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normal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otherwise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it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an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anomaly</a:t>
            </a:r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Several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variant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basic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neural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network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have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been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proposed</a:t>
            </a:r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636303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1"/>
            <a:ext cx="11273051" cy="4972764"/>
          </a:xfrm>
        </p:spPr>
        <p:txBody>
          <a:bodyPr>
            <a:noAutofit/>
          </a:bodyPr>
          <a:lstStyle/>
          <a:p>
            <a:r>
              <a:rPr lang="it-IT" sz="2200" i="1" dirty="0" err="1" smtClean="0">
                <a:solidFill>
                  <a:srgbClr val="514A40"/>
                </a:solidFill>
              </a:rPr>
              <a:t>Anomaly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refers</a:t>
            </a:r>
            <a:r>
              <a:rPr lang="it-IT" sz="2200" dirty="0" smtClean="0">
                <a:solidFill>
                  <a:srgbClr val="514A40"/>
                </a:solidFill>
              </a:rPr>
              <a:t> to the </a:t>
            </a:r>
            <a:r>
              <a:rPr lang="it-IT" sz="2200" dirty="0" err="1" smtClean="0">
                <a:solidFill>
                  <a:srgbClr val="514A40"/>
                </a:solidFill>
              </a:rPr>
              <a:t>problem</a:t>
            </a:r>
            <a:r>
              <a:rPr lang="it-IT" sz="2200" dirty="0" smtClean="0">
                <a:solidFill>
                  <a:srgbClr val="514A40"/>
                </a:solidFill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</a:rPr>
              <a:t>finding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patterns</a:t>
            </a:r>
            <a:r>
              <a:rPr lang="it-IT" sz="2200" dirty="0" smtClean="0">
                <a:solidFill>
                  <a:srgbClr val="514A40"/>
                </a:solidFill>
              </a:rPr>
              <a:t> in data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do </a:t>
            </a:r>
            <a:r>
              <a:rPr lang="it-IT" sz="2200" dirty="0" err="1" smtClean="0">
                <a:solidFill>
                  <a:srgbClr val="514A40"/>
                </a:solidFill>
              </a:rPr>
              <a:t>not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conform</a:t>
            </a:r>
            <a:r>
              <a:rPr lang="it-IT" sz="2200" dirty="0" smtClean="0">
                <a:solidFill>
                  <a:srgbClr val="514A40"/>
                </a:solidFill>
              </a:rPr>
              <a:t> to </a:t>
            </a:r>
            <a:r>
              <a:rPr lang="it-IT" sz="2200" dirty="0" err="1" smtClean="0">
                <a:solidFill>
                  <a:srgbClr val="514A40"/>
                </a:solidFill>
              </a:rPr>
              <a:t>expected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i="1" dirty="0" smtClean="0">
                <a:solidFill>
                  <a:srgbClr val="514A40"/>
                </a:solidFill>
              </a:rPr>
              <a:t>(</a:t>
            </a:r>
            <a:r>
              <a:rPr lang="it-IT" sz="2200" i="1" dirty="0" err="1" smtClean="0">
                <a:solidFill>
                  <a:srgbClr val="514A40"/>
                </a:solidFill>
              </a:rPr>
              <a:t>anomalies</a:t>
            </a:r>
            <a:r>
              <a:rPr lang="it-IT" sz="2200" i="1" dirty="0" smtClean="0">
                <a:solidFill>
                  <a:srgbClr val="514A40"/>
                </a:solidFill>
              </a:rPr>
              <a:t>, </a:t>
            </a:r>
            <a:r>
              <a:rPr lang="it-IT" sz="2200" i="1" dirty="0" err="1" smtClean="0">
                <a:solidFill>
                  <a:srgbClr val="514A40"/>
                </a:solidFill>
              </a:rPr>
              <a:t>outliers</a:t>
            </a:r>
            <a:r>
              <a:rPr lang="it-IT" sz="2200" i="1" dirty="0" smtClean="0">
                <a:solidFill>
                  <a:srgbClr val="514A40"/>
                </a:solidFill>
              </a:rPr>
              <a:t>, </a:t>
            </a:r>
            <a:r>
              <a:rPr lang="it-IT" sz="2200" i="1" dirty="0" err="1" smtClean="0">
                <a:solidFill>
                  <a:srgbClr val="514A40"/>
                </a:solidFill>
              </a:rPr>
              <a:t>exception</a:t>
            </a:r>
            <a:r>
              <a:rPr lang="it-IT" sz="2200" i="1" dirty="0" smtClean="0">
                <a:solidFill>
                  <a:srgbClr val="514A40"/>
                </a:solidFill>
              </a:rPr>
              <a:t>, </a:t>
            </a:r>
            <a:r>
              <a:rPr lang="it-IT" sz="2200" i="1" dirty="0" err="1" smtClean="0">
                <a:solidFill>
                  <a:srgbClr val="514A40"/>
                </a:solidFill>
              </a:rPr>
              <a:t>peculiarities</a:t>
            </a:r>
            <a:r>
              <a:rPr lang="it-IT" sz="2200" i="1" dirty="0" smtClean="0">
                <a:solidFill>
                  <a:srgbClr val="514A40"/>
                </a:solidFill>
              </a:rPr>
              <a:t>, ecc.).</a:t>
            </a: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dirty="0">
              <a:solidFill>
                <a:srgbClr val="514A40"/>
              </a:solidFill>
              <a:latin typeface="Cambria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048" y="2303517"/>
            <a:ext cx="2817904" cy="2419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413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Rule-based techniques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Rule-based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anomaly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techniques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learn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rules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capture</a:t>
            </a:r>
            <a:r>
              <a:rPr lang="it-IT" sz="2200" dirty="0" smtClean="0">
                <a:solidFill>
                  <a:srgbClr val="514A40"/>
                </a:solidFill>
              </a:rPr>
              <a:t> the </a:t>
            </a:r>
            <a:r>
              <a:rPr lang="it-IT" sz="2200" dirty="0" err="1" smtClean="0">
                <a:solidFill>
                  <a:srgbClr val="514A40"/>
                </a:solidFill>
              </a:rPr>
              <a:t>normal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</a:t>
            </a:r>
            <a:r>
              <a:rPr lang="it-IT" sz="2200" dirty="0" smtClean="0">
                <a:solidFill>
                  <a:srgbClr val="514A40"/>
                </a:solidFill>
              </a:rPr>
              <a:t> of a </a:t>
            </a:r>
            <a:r>
              <a:rPr lang="it-IT" sz="2200" dirty="0" err="1" smtClean="0">
                <a:solidFill>
                  <a:srgbClr val="514A40"/>
                </a:solidFill>
              </a:rPr>
              <a:t>system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smtClean="0">
                <a:solidFill>
                  <a:srgbClr val="514A40"/>
                </a:solidFill>
              </a:rPr>
              <a:t>Multi-</a:t>
            </a:r>
            <a:r>
              <a:rPr lang="it-IT" sz="2200" dirty="0" err="1" smtClean="0">
                <a:solidFill>
                  <a:srgbClr val="514A40"/>
                </a:solidFill>
              </a:rPr>
              <a:t>class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well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one-class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settings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Each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rule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has</a:t>
            </a:r>
            <a:r>
              <a:rPr lang="it-IT" sz="2200" dirty="0" smtClean="0">
                <a:solidFill>
                  <a:srgbClr val="514A40"/>
                </a:solidFill>
              </a:rPr>
              <a:t> an </a:t>
            </a:r>
            <a:r>
              <a:rPr lang="it-IT" sz="2200" dirty="0" err="1" smtClean="0">
                <a:solidFill>
                  <a:srgbClr val="514A40"/>
                </a:solidFill>
              </a:rPr>
              <a:t>associated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confidence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value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proportional</a:t>
            </a:r>
            <a:r>
              <a:rPr lang="it-IT" sz="2200" dirty="0" smtClean="0">
                <a:solidFill>
                  <a:srgbClr val="514A40"/>
                </a:solidFill>
              </a:rPr>
              <a:t> to ratio </a:t>
            </a:r>
            <a:r>
              <a:rPr lang="it-IT" sz="2200" dirty="0" err="1" smtClean="0">
                <a:solidFill>
                  <a:srgbClr val="514A40"/>
                </a:solidFill>
              </a:rPr>
              <a:t>between</a:t>
            </a:r>
            <a:r>
              <a:rPr lang="it-IT" sz="2200" dirty="0" smtClean="0">
                <a:solidFill>
                  <a:srgbClr val="514A40"/>
                </a:solidFill>
              </a:rPr>
              <a:t> the </a:t>
            </a:r>
            <a:r>
              <a:rPr lang="it-IT" sz="2200" dirty="0" err="1" smtClean="0">
                <a:solidFill>
                  <a:srgbClr val="514A40"/>
                </a:solidFill>
              </a:rPr>
              <a:t>number</a:t>
            </a:r>
            <a:r>
              <a:rPr lang="it-IT" sz="2200" dirty="0" smtClean="0">
                <a:solidFill>
                  <a:srgbClr val="514A40"/>
                </a:solidFill>
              </a:rPr>
              <a:t> of training </a:t>
            </a:r>
            <a:r>
              <a:rPr lang="it-IT" sz="2200" dirty="0" err="1" smtClean="0">
                <a:solidFill>
                  <a:srgbClr val="514A40"/>
                </a:solidFill>
              </a:rPr>
              <a:t>instances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correctly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classified</a:t>
            </a:r>
            <a:r>
              <a:rPr lang="it-IT" sz="2200" dirty="0" smtClean="0">
                <a:solidFill>
                  <a:srgbClr val="514A40"/>
                </a:solidFill>
              </a:rPr>
              <a:t> by the </a:t>
            </a:r>
            <a:r>
              <a:rPr lang="it-IT" sz="2200" dirty="0" err="1" smtClean="0">
                <a:solidFill>
                  <a:srgbClr val="514A40"/>
                </a:solidFill>
              </a:rPr>
              <a:t>rule</a:t>
            </a:r>
            <a:r>
              <a:rPr lang="it-IT" sz="2200" dirty="0" smtClean="0">
                <a:solidFill>
                  <a:srgbClr val="514A40"/>
                </a:solidFill>
              </a:rPr>
              <a:t> and the </a:t>
            </a:r>
            <a:r>
              <a:rPr lang="it-IT" sz="2200" dirty="0" err="1" smtClean="0">
                <a:solidFill>
                  <a:srgbClr val="514A40"/>
                </a:solidFill>
              </a:rPr>
              <a:t>total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number</a:t>
            </a:r>
            <a:r>
              <a:rPr lang="it-IT" sz="2200" dirty="0" smtClean="0">
                <a:solidFill>
                  <a:srgbClr val="514A40"/>
                </a:solidFill>
              </a:rPr>
              <a:t> of training </a:t>
            </a:r>
            <a:r>
              <a:rPr lang="it-IT" sz="2200" dirty="0" err="1" smtClean="0">
                <a:solidFill>
                  <a:srgbClr val="514A40"/>
                </a:solidFill>
              </a:rPr>
              <a:t>instances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covered</a:t>
            </a:r>
            <a:r>
              <a:rPr lang="it-IT" sz="2200" dirty="0" smtClean="0">
                <a:solidFill>
                  <a:srgbClr val="514A40"/>
                </a:solidFill>
              </a:rPr>
              <a:t> by the </a:t>
            </a:r>
            <a:r>
              <a:rPr lang="it-IT" sz="2200" dirty="0" err="1" smtClean="0">
                <a:solidFill>
                  <a:srgbClr val="514A40"/>
                </a:solidFill>
              </a:rPr>
              <a:t>rule</a:t>
            </a:r>
            <a:r>
              <a:rPr lang="it-IT" sz="2200" dirty="0" smtClean="0">
                <a:solidFill>
                  <a:srgbClr val="514A40"/>
                </a:solidFill>
              </a:rPr>
              <a:t>.</a:t>
            </a:r>
          </a:p>
          <a:p>
            <a:r>
              <a:rPr lang="it-IT" sz="2200" dirty="0" smtClean="0">
                <a:solidFill>
                  <a:srgbClr val="514A40"/>
                </a:solidFill>
              </a:rPr>
              <a:t>The inverse of the </a:t>
            </a:r>
            <a:r>
              <a:rPr lang="it-IT" sz="2200" dirty="0" err="1" smtClean="0">
                <a:solidFill>
                  <a:srgbClr val="514A40"/>
                </a:solidFill>
              </a:rPr>
              <a:t>confidence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associated</a:t>
            </a:r>
            <a:r>
              <a:rPr lang="it-IT" sz="2200" dirty="0" smtClean="0">
                <a:solidFill>
                  <a:srgbClr val="514A40"/>
                </a:solidFill>
              </a:rPr>
              <a:t> with the best </a:t>
            </a:r>
            <a:r>
              <a:rPr lang="it-IT" sz="2200" dirty="0" err="1" smtClean="0">
                <a:solidFill>
                  <a:srgbClr val="514A40"/>
                </a:solidFill>
              </a:rPr>
              <a:t>rule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the </a:t>
            </a:r>
            <a:r>
              <a:rPr lang="it-IT" sz="2200" dirty="0" err="1" smtClean="0">
                <a:solidFill>
                  <a:srgbClr val="514A40"/>
                </a:solidFill>
              </a:rPr>
              <a:t>anomaly</a:t>
            </a:r>
            <a:r>
              <a:rPr lang="it-IT" sz="2200" dirty="0" smtClean="0">
                <a:solidFill>
                  <a:srgbClr val="514A40"/>
                </a:solidFill>
              </a:rPr>
              <a:t> score of the test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endParaRPr lang="it-IT" sz="2200" dirty="0" smtClean="0">
              <a:solidFill>
                <a:srgbClr val="514A40"/>
              </a:solidFill>
            </a:endParaRPr>
          </a:p>
          <a:p>
            <a:endParaRPr lang="it-IT" sz="24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12343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Rule-based techniques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endParaRPr lang="it-IT" sz="240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5" name="Figura a mano libera 4"/>
          <p:cNvSpPr/>
          <p:nvPr/>
        </p:nvSpPr>
        <p:spPr>
          <a:xfrm>
            <a:off x="428913" y="2559958"/>
            <a:ext cx="5074305" cy="1259433"/>
          </a:xfrm>
          <a:custGeom>
            <a:avLst/>
            <a:gdLst>
              <a:gd name="connsiteX0" fmla="*/ 0 w 3007977"/>
              <a:gd name="connsiteY0" fmla="*/ 0 h 1804786"/>
              <a:gd name="connsiteX1" fmla="*/ 3007977 w 3007977"/>
              <a:gd name="connsiteY1" fmla="*/ 0 h 1804786"/>
              <a:gd name="connsiteX2" fmla="*/ 3007977 w 3007977"/>
              <a:gd name="connsiteY2" fmla="*/ 1804786 h 1804786"/>
              <a:gd name="connsiteX3" fmla="*/ 0 w 3007977"/>
              <a:gd name="connsiteY3" fmla="*/ 1804786 h 1804786"/>
              <a:gd name="connsiteX4" fmla="*/ 0 w 3007977"/>
              <a:gd name="connsiteY4" fmla="*/ 0 h 180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977" h="1804786">
                <a:moveTo>
                  <a:pt x="0" y="0"/>
                </a:moveTo>
                <a:lnTo>
                  <a:pt x="3007977" y="0"/>
                </a:lnTo>
                <a:lnTo>
                  <a:pt x="3007977" y="1804786"/>
                </a:lnTo>
                <a:lnTo>
                  <a:pt x="0" y="180478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170688" rIns="170688" bIns="170688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200" kern="1200" dirty="0" err="1" smtClean="0"/>
              <a:t>Learn</a:t>
            </a:r>
            <a:r>
              <a:rPr lang="it-IT" sz="2200" kern="1200" dirty="0" smtClean="0"/>
              <a:t> </a:t>
            </a:r>
            <a:r>
              <a:rPr lang="it-IT" sz="2200" kern="1200" dirty="0" err="1" smtClean="0"/>
              <a:t>rules</a:t>
            </a:r>
            <a:r>
              <a:rPr lang="it-IT" sz="2200" kern="1200" dirty="0" smtClean="0"/>
              <a:t> from the </a:t>
            </a:r>
            <a:r>
              <a:rPr lang="it-IT" sz="2200" kern="1200" dirty="0" err="1" smtClean="0"/>
              <a:t>trainig</a:t>
            </a:r>
            <a:r>
              <a:rPr lang="it-IT" sz="2200" kern="1200" dirty="0" smtClean="0"/>
              <a:t> data </a:t>
            </a:r>
            <a:r>
              <a:rPr lang="it-IT" sz="2200" kern="1200" dirty="0" err="1" smtClean="0"/>
              <a:t>using</a:t>
            </a:r>
            <a:r>
              <a:rPr lang="it-IT" sz="2200" kern="1200" dirty="0" smtClean="0"/>
              <a:t> a </a:t>
            </a:r>
            <a:r>
              <a:rPr lang="it-IT" sz="2200" kern="1200" dirty="0" err="1" smtClean="0"/>
              <a:t>learning</a:t>
            </a:r>
            <a:r>
              <a:rPr lang="it-IT" sz="2200" kern="1200" dirty="0" smtClean="0"/>
              <a:t> </a:t>
            </a:r>
            <a:r>
              <a:rPr lang="it-IT" sz="2200" kern="1200" dirty="0" err="1" smtClean="0"/>
              <a:t>algorithm</a:t>
            </a:r>
            <a:r>
              <a:rPr lang="it-IT" sz="2200" kern="1200" dirty="0" smtClean="0"/>
              <a:t> (RIPPER, </a:t>
            </a:r>
            <a:r>
              <a:rPr lang="it-IT" sz="2200" kern="1200" dirty="0" err="1" smtClean="0"/>
              <a:t>decision</a:t>
            </a:r>
            <a:r>
              <a:rPr lang="it-IT" sz="2200" kern="1200" dirty="0" smtClean="0"/>
              <a:t> </a:t>
            </a:r>
            <a:r>
              <a:rPr lang="it-IT" sz="2200" kern="1200" dirty="0" err="1" smtClean="0"/>
              <a:t>trees</a:t>
            </a:r>
            <a:r>
              <a:rPr lang="it-IT" sz="2200" kern="1200" dirty="0" smtClean="0"/>
              <a:t>,…)</a:t>
            </a:r>
            <a:endParaRPr lang="it-IT" sz="2200" kern="1200" dirty="0"/>
          </a:p>
        </p:txBody>
      </p:sp>
    </p:spTree>
    <p:extLst>
      <p:ext uri="{BB962C8B-B14F-4D97-AF65-F5344CB8AC3E}">
        <p14:creationId xmlns:p14="http://schemas.microsoft.com/office/powerpoint/2010/main" val="2875287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Rule-based techniques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endParaRPr lang="it-IT" sz="240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  <p:sp>
        <p:nvSpPr>
          <p:cNvPr id="4" name="Figura a mano libera 3"/>
          <p:cNvSpPr/>
          <p:nvPr/>
        </p:nvSpPr>
        <p:spPr>
          <a:xfrm>
            <a:off x="5529029" y="3189674"/>
            <a:ext cx="1115468" cy="91440"/>
          </a:xfrm>
          <a:custGeom>
            <a:avLst/>
            <a:gdLst>
              <a:gd name="connsiteX0" fmla="*/ 0 w 661234"/>
              <a:gd name="connsiteY0" fmla="*/ 45720 h 91440"/>
              <a:gd name="connsiteX1" fmla="*/ 661234 w 661234"/>
              <a:gd name="connsiteY1" fmla="*/ 45720 h 9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661234" h="91440">
                <a:moveTo>
                  <a:pt x="0" y="45720"/>
                </a:moveTo>
                <a:lnTo>
                  <a:pt x="661234" y="45720"/>
                </a:lnTo>
              </a:path>
            </a:pathLst>
          </a:custGeom>
          <a:noFill/>
          <a:ln>
            <a:tailEnd type="arrow"/>
          </a:ln>
        </p:spPr>
        <p:style>
          <a:lnRef idx="1">
            <a:schemeClr val="accent1"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326021" tIns="42257" rIns="326022" bIns="42258" numCol="1" spcCol="1270" anchor="ctr" anchorCtr="0">
            <a:noAutofit/>
          </a:bodyPr>
          <a:lstStyle/>
          <a:p>
            <a:pPr lvl="0" algn="ctr" defTabSz="222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t-IT" sz="500" kern="1200"/>
          </a:p>
        </p:txBody>
      </p:sp>
      <p:sp>
        <p:nvSpPr>
          <p:cNvPr id="5" name="Figura a mano libera 4"/>
          <p:cNvSpPr/>
          <p:nvPr/>
        </p:nvSpPr>
        <p:spPr>
          <a:xfrm>
            <a:off x="428913" y="2559958"/>
            <a:ext cx="5074305" cy="1259433"/>
          </a:xfrm>
          <a:custGeom>
            <a:avLst/>
            <a:gdLst>
              <a:gd name="connsiteX0" fmla="*/ 0 w 3007977"/>
              <a:gd name="connsiteY0" fmla="*/ 0 h 1804786"/>
              <a:gd name="connsiteX1" fmla="*/ 3007977 w 3007977"/>
              <a:gd name="connsiteY1" fmla="*/ 0 h 1804786"/>
              <a:gd name="connsiteX2" fmla="*/ 3007977 w 3007977"/>
              <a:gd name="connsiteY2" fmla="*/ 1804786 h 1804786"/>
              <a:gd name="connsiteX3" fmla="*/ 0 w 3007977"/>
              <a:gd name="connsiteY3" fmla="*/ 1804786 h 1804786"/>
              <a:gd name="connsiteX4" fmla="*/ 0 w 3007977"/>
              <a:gd name="connsiteY4" fmla="*/ 0 h 180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977" h="1804786">
                <a:moveTo>
                  <a:pt x="0" y="0"/>
                </a:moveTo>
                <a:lnTo>
                  <a:pt x="3007977" y="0"/>
                </a:lnTo>
                <a:lnTo>
                  <a:pt x="3007977" y="1804786"/>
                </a:lnTo>
                <a:lnTo>
                  <a:pt x="0" y="180478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170688" rIns="170688" bIns="170688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200" kern="1200" dirty="0" err="1" smtClean="0"/>
              <a:t>Learn</a:t>
            </a:r>
            <a:r>
              <a:rPr lang="it-IT" sz="2200" kern="1200" dirty="0" smtClean="0"/>
              <a:t> </a:t>
            </a:r>
            <a:r>
              <a:rPr lang="it-IT" sz="2200" kern="1200" dirty="0" err="1" smtClean="0"/>
              <a:t>rules</a:t>
            </a:r>
            <a:r>
              <a:rPr lang="it-IT" sz="2200" kern="1200" dirty="0" smtClean="0"/>
              <a:t> from the </a:t>
            </a:r>
            <a:r>
              <a:rPr lang="it-IT" sz="2200" kern="1200" dirty="0" err="1" smtClean="0"/>
              <a:t>trainig</a:t>
            </a:r>
            <a:r>
              <a:rPr lang="it-IT" sz="2200" kern="1200" dirty="0" smtClean="0"/>
              <a:t> data </a:t>
            </a:r>
            <a:r>
              <a:rPr lang="it-IT" sz="2200" kern="1200" dirty="0" err="1" smtClean="0"/>
              <a:t>using</a:t>
            </a:r>
            <a:r>
              <a:rPr lang="it-IT" sz="2200" kern="1200" dirty="0" smtClean="0"/>
              <a:t> a </a:t>
            </a:r>
            <a:r>
              <a:rPr lang="it-IT" sz="2200" kern="1200" dirty="0" err="1" smtClean="0"/>
              <a:t>learning</a:t>
            </a:r>
            <a:r>
              <a:rPr lang="it-IT" sz="2200" kern="1200" dirty="0" smtClean="0"/>
              <a:t> </a:t>
            </a:r>
            <a:r>
              <a:rPr lang="it-IT" sz="2200" kern="1200" dirty="0" err="1" smtClean="0"/>
              <a:t>algorithm</a:t>
            </a:r>
            <a:r>
              <a:rPr lang="it-IT" sz="2200" kern="1200" dirty="0" smtClean="0"/>
              <a:t> (RIPPER, </a:t>
            </a:r>
            <a:r>
              <a:rPr lang="it-IT" sz="2200" kern="1200" dirty="0" err="1" smtClean="0"/>
              <a:t>decision</a:t>
            </a:r>
            <a:r>
              <a:rPr lang="it-IT" sz="2200" kern="1200" dirty="0" smtClean="0"/>
              <a:t> </a:t>
            </a:r>
            <a:r>
              <a:rPr lang="it-IT" sz="2200" kern="1200" dirty="0" err="1" smtClean="0"/>
              <a:t>trees</a:t>
            </a:r>
            <a:r>
              <a:rPr lang="it-IT" sz="2200" kern="1200" dirty="0" smtClean="0"/>
              <a:t>,…)</a:t>
            </a:r>
            <a:endParaRPr lang="it-IT" sz="2200" kern="1200" dirty="0"/>
          </a:p>
        </p:txBody>
      </p:sp>
      <p:sp>
        <p:nvSpPr>
          <p:cNvPr id="6" name="Figura a mano libera 5"/>
          <p:cNvSpPr/>
          <p:nvPr/>
        </p:nvSpPr>
        <p:spPr>
          <a:xfrm>
            <a:off x="6670308" y="2559958"/>
            <a:ext cx="5074305" cy="1259434"/>
          </a:xfrm>
          <a:custGeom>
            <a:avLst/>
            <a:gdLst>
              <a:gd name="connsiteX0" fmla="*/ 0 w 3007977"/>
              <a:gd name="connsiteY0" fmla="*/ 0 h 1804786"/>
              <a:gd name="connsiteX1" fmla="*/ 3007977 w 3007977"/>
              <a:gd name="connsiteY1" fmla="*/ 0 h 1804786"/>
              <a:gd name="connsiteX2" fmla="*/ 3007977 w 3007977"/>
              <a:gd name="connsiteY2" fmla="*/ 1804786 h 1804786"/>
              <a:gd name="connsiteX3" fmla="*/ 0 w 3007977"/>
              <a:gd name="connsiteY3" fmla="*/ 1804786 h 1804786"/>
              <a:gd name="connsiteX4" fmla="*/ 0 w 3007977"/>
              <a:gd name="connsiteY4" fmla="*/ 0 h 1804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07977" h="1804786">
                <a:moveTo>
                  <a:pt x="0" y="0"/>
                </a:moveTo>
                <a:lnTo>
                  <a:pt x="3007977" y="0"/>
                </a:lnTo>
                <a:lnTo>
                  <a:pt x="3007977" y="1804786"/>
                </a:lnTo>
                <a:lnTo>
                  <a:pt x="0" y="180478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0688" tIns="170688" rIns="170688" bIns="170688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200" kern="1200" dirty="0" err="1" smtClean="0"/>
              <a:t>Find</a:t>
            </a:r>
            <a:r>
              <a:rPr lang="it-IT" sz="2200" dirty="0" smtClean="0"/>
              <a:t>, for </a:t>
            </a:r>
            <a:r>
              <a:rPr lang="it-IT" sz="2200" dirty="0" err="1" smtClean="0"/>
              <a:t>each</a:t>
            </a:r>
            <a:r>
              <a:rPr lang="it-IT" sz="2200" dirty="0" smtClean="0"/>
              <a:t> test </a:t>
            </a:r>
            <a:r>
              <a:rPr lang="it-IT" sz="2200" dirty="0" err="1" smtClean="0"/>
              <a:t>instance</a:t>
            </a:r>
            <a:r>
              <a:rPr lang="it-IT" sz="2200" dirty="0" smtClean="0"/>
              <a:t>, the </a:t>
            </a:r>
            <a:r>
              <a:rPr lang="it-IT" sz="2200" dirty="0" err="1" smtClean="0"/>
              <a:t>rule</a:t>
            </a:r>
            <a:r>
              <a:rPr lang="it-IT" sz="2200" dirty="0" smtClean="0"/>
              <a:t> </a:t>
            </a:r>
            <a:r>
              <a:rPr lang="it-IT" sz="2200" dirty="0" err="1" smtClean="0"/>
              <a:t>that</a:t>
            </a:r>
            <a:r>
              <a:rPr lang="it-IT" sz="2200" dirty="0" smtClean="0"/>
              <a:t> best </a:t>
            </a:r>
            <a:r>
              <a:rPr lang="it-IT" sz="2200" dirty="0" err="1" smtClean="0"/>
              <a:t>captures</a:t>
            </a:r>
            <a:r>
              <a:rPr lang="it-IT" sz="2200" dirty="0" smtClean="0"/>
              <a:t> the test </a:t>
            </a:r>
            <a:r>
              <a:rPr lang="it-IT" sz="2200" dirty="0" err="1" smtClean="0"/>
              <a:t>instance</a:t>
            </a:r>
            <a:endParaRPr lang="it-IT" sz="2200" kern="1200" dirty="0"/>
          </a:p>
        </p:txBody>
      </p:sp>
    </p:spTree>
    <p:extLst>
      <p:ext uri="{BB962C8B-B14F-4D97-AF65-F5344CB8AC3E}">
        <p14:creationId xmlns:p14="http://schemas.microsoft.com/office/powerpoint/2010/main" val="3170486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Computational complexity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smtClean="0">
                <a:solidFill>
                  <a:srgbClr val="514A40"/>
                </a:solidFill>
              </a:rPr>
              <a:t>The </a:t>
            </a:r>
            <a:r>
              <a:rPr lang="it-IT" sz="2200" dirty="0" err="1" smtClean="0">
                <a:solidFill>
                  <a:srgbClr val="514A40"/>
                </a:solidFill>
              </a:rPr>
              <a:t>computational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complexity</a:t>
            </a:r>
            <a:r>
              <a:rPr lang="it-IT" sz="2200" dirty="0" smtClean="0">
                <a:solidFill>
                  <a:srgbClr val="514A40"/>
                </a:solidFill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</a:rPr>
              <a:t>classification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based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techniques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depends</a:t>
            </a:r>
            <a:r>
              <a:rPr lang="it-IT" sz="2200" dirty="0" smtClean="0">
                <a:solidFill>
                  <a:srgbClr val="514A40"/>
                </a:solidFill>
              </a:rPr>
              <a:t> on the </a:t>
            </a:r>
            <a:r>
              <a:rPr lang="it-IT" sz="2200" dirty="0" err="1" smtClean="0">
                <a:solidFill>
                  <a:srgbClr val="514A40"/>
                </a:solidFill>
              </a:rPr>
              <a:t>classification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algorithm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used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Generally</a:t>
            </a:r>
            <a:r>
              <a:rPr lang="it-IT" sz="2200" dirty="0" smtClean="0">
                <a:solidFill>
                  <a:srgbClr val="514A40"/>
                </a:solidFill>
              </a:rPr>
              <a:t>, training </a:t>
            </a:r>
            <a:r>
              <a:rPr lang="it-IT" sz="2200" dirty="0" err="1" smtClean="0">
                <a:solidFill>
                  <a:srgbClr val="514A40"/>
                </a:solidFill>
              </a:rPr>
              <a:t>decision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trees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tend</a:t>
            </a:r>
            <a:r>
              <a:rPr lang="it-IT" sz="2200" dirty="0" smtClean="0">
                <a:solidFill>
                  <a:srgbClr val="514A40"/>
                </a:solidFill>
              </a:rPr>
              <a:t> to be </a:t>
            </a:r>
            <a:r>
              <a:rPr lang="it-IT" sz="2200" dirty="0" err="1" smtClean="0">
                <a:solidFill>
                  <a:srgbClr val="514A40"/>
                </a:solidFill>
              </a:rPr>
              <a:t>faster</a:t>
            </a:r>
            <a:r>
              <a:rPr lang="it-IT" sz="2200" dirty="0" smtClean="0">
                <a:solidFill>
                  <a:srgbClr val="514A40"/>
                </a:solidFill>
              </a:rPr>
              <a:t>, </a:t>
            </a:r>
            <a:r>
              <a:rPr lang="it-IT" sz="2200" dirty="0" err="1" smtClean="0">
                <a:solidFill>
                  <a:srgbClr val="514A40"/>
                </a:solidFill>
              </a:rPr>
              <a:t>while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techniques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involve </a:t>
            </a:r>
            <a:r>
              <a:rPr lang="it-IT" sz="2200" dirty="0" err="1" smtClean="0">
                <a:solidFill>
                  <a:srgbClr val="514A40"/>
                </a:solidFill>
              </a:rPr>
              <a:t>quadratic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optimization</a:t>
            </a:r>
            <a:r>
              <a:rPr lang="it-IT" sz="2200" dirty="0" smtClean="0">
                <a:solidFill>
                  <a:srgbClr val="514A40"/>
                </a:solidFill>
              </a:rPr>
              <a:t>, </a:t>
            </a:r>
            <a:r>
              <a:rPr lang="it-IT" sz="2200" dirty="0" err="1" smtClean="0">
                <a:solidFill>
                  <a:srgbClr val="514A40"/>
                </a:solidFill>
              </a:rPr>
              <a:t>such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support-vector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machines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based</a:t>
            </a:r>
            <a:r>
              <a:rPr lang="it-IT" sz="2200" i="1" dirty="0" smtClean="0">
                <a:solidFill>
                  <a:srgbClr val="514A40"/>
                </a:solidFill>
              </a:rPr>
              <a:t>, </a:t>
            </a:r>
            <a:r>
              <a:rPr lang="it-IT" sz="2200" dirty="0" smtClean="0">
                <a:solidFill>
                  <a:srgbClr val="514A40"/>
                </a:solidFill>
              </a:rPr>
              <a:t>are more </a:t>
            </a:r>
            <a:r>
              <a:rPr lang="it-IT" sz="2200" dirty="0" err="1" smtClean="0">
                <a:solidFill>
                  <a:srgbClr val="514A40"/>
                </a:solidFill>
              </a:rPr>
              <a:t>expensive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Testing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phase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usually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very</a:t>
            </a:r>
            <a:r>
              <a:rPr lang="it-IT" sz="2200" dirty="0" smtClean="0">
                <a:solidFill>
                  <a:srgbClr val="514A40"/>
                </a:solidFill>
              </a:rPr>
              <a:t> fast </a:t>
            </a:r>
            <a:r>
              <a:rPr lang="it-IT" sz="2200" dirty="0" err="1" smtClean="0">
                <a:solidFill>
                  <a:srgbClr val="514A40"/>
                </a:solidFill>
              </a:rPr>
              <a:t>since</a:t>
            </a:r>
            <a:r>
              <a:rPr lang="it-IT" sz="2200" dirty="0" smtClean="0">
                <a:solidFill>
                  <a:srgbClr val="514A40"/>
                </a:solidFill>
              </a:rPr>
              <a:t> the </a:t>
            </a:r>
            <a:r>
              <a:rPr lang="it-IT" sz="2200" dirty="0" err="1" smtClean="0">
                <a:solidFill>
                  <a:srgbClr val="514A40"/>
                </a:solidFill>
              </a:rPr>
              <a:t>testing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phase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uses</a:t>
            </a:r>
            <a:r>
              <a:rPr lang="it-IT" sz="2200" dirty="0" smtClean="0">
                <a:solidFill>
                  <a:srgbClr val="514A40"/>
                </a:solidFill>
              </a:rPr>
              <a:t> a </a:t>
            </a:r>
            <a:r>
              <a:rPr lang="it-IT" sz="2200" dirty="0" err="1" smtClean="0">
                <a:solidFill>
                  <a:srgbClr val="514A40"/>
                </a:solidFill>
              </a:rPr>
              <a:t>lerned</a:t>
            </a:r>
            <a:r>
              <a:rPr lang="it-IT" sz="2200" dirty="0" smtClean="0">
                <a:solidFill>
                  <a:srgbClr val="514A40"/>
                </a:solidFill>
              </a:rPr>
              <a:t> model for </a:t>
            </a:r>
            <a:r>
              <a:rPr lang="it-IT" sz="2200" dirty="0" err="1" smtClean="0">
                <a:solidFill>
                  <a:srgbClr val="514A40"/>
                </a:solidFill>
              </a:rPr>
              <a:t>classification</a:t>
            </a:r>
            <a:endParaRPr lang="it-IT" sz="2200" dirty="0" smtClean="0">
              <a:solidFill>
                <a:srgbClr val="514A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8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Advantages and disadvantages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Advantages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Classification-based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especially</a:t>
            </a:r>
            <a:r>
              <a:rPr lang="it-IT" sz="2000" dirty="0" smtClean="0">
                <a:solidFill>
                  <a:srgbClr val="514A40"/>
                </a:solidFill>
              </a:rPr>
              <a:t> the multi-</a:t>
            </a:r>
            <a:r>
              <a:rPr lang="it-IT" sz="2000" dirty="0" err="1" smtClean="0">
                <a:solidFill>
                  <a:srgbClr val="514A40"/>
                </a:solidFill>
              </a:rPr>
              <a:t>class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, can </a:t>
            </a:r>
            <a:r>
              <a:rPr lang="it-IT" sz="2000" dirty="0" err="1" smtClean="0">
                <a:solidFill>
                  <a:srgbClr val="514A40"/>
                </a:solidFill>
              </a:rPr>
              <a:t>make</a:t>
            </a:r>
            <a:r>
              <a:rPr lang="it-IT" sz="2000" dirty="0" smtClean="0">
                <a:solidFill>
                  <a:srgbClr val="514A40"/>
                </a:solidFill>
              </a:rPr>
              <a:t> use of </a:t>
            </a:r>
            <a:r>
              <a:rPr lang="it-IT" sz="2000" dirty="0" err="1" smtClean="0">
                <a:solidFill>
                  <a:srgbClr val="514A40"/>
                </a:solidFill>
              </a:rPr>
              <a:t>powerful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algorithms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</a:rPr>
              <a:t>The </a:t>
            </a:r>
            <a:r>
              <a:rPr lang="it-IT" sz="2000" dirty="0" err="1" smtClean="0">
                <a:solidFill>
                  <a:srgbClr val="514A40"/>
                </a:solidFill>
              </a:rPr>
              <a:t>testing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phase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fast, </a:t>
            </a:r>
            <a:r>
              <a:rPr lang="it-IT" sz="2000" dirty="0" err="1" smtClean="0">
                <a:solidFill>
                  <a:srgbClr val="514A40"/>
                </a:solidFill>
              </a:rPr>
              <a:t>since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each</a:t>
            </a:r>
            <a:r>
              <a:rPr lang="it-IT" sz="2000" dirty="0" smtClean="0">
                <a:solidFill>
                  <a:srgbClr val="514A40"/>
                </a:solidFill>
              </a:rPr>
              <a:t> test </a:t>
            </a:r>
            <a:r>
              <a:rPr lang="it-IT" sz="2000" dirty="0" err="1" smtClean="0">
                <a:solidFill>
                  <a:srgbClr val="514A40"/>
                </a:solidFill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needs</a:t>
            </a:r>
            <a:r>
              <a:rPr lang="it-IT" sz="2000" dirty="0" smtClean="0">
                <a:solidFill>
                  <a:srgbClr val="514A40"/>
                </a:solidFill>
              </a:rPr>
              <a:t> to be </a:t>
            </a:r>
            <a:r>
              <a:rPr lang="it-IT" sz="2000" dirty="0" err="1" smtClean="0">
                <a:solidFill>
                  <a:srgbClr val="514A40"/>
                </a:solidFill>
              </a:rPr>
              <a:t>compared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against</a:t>
            </a:r>
            <a:r>
              <a:rPr lang="it-IT" sz="2000" dirty="0" smtClean="0">
                <a:solidFill>
                  <a:srgbClr val="514A40"/>
                </a:solidFill>
              </a:rPr>
              <a:t> the </a:t>
            </a:r>
            <a:r>
              <a:rPr lang="it-IT" sz="2000" dirty="0" err="1" smtClean="0">
                <a:solidFill>
                  <a:srgbClr val="514A40"/>
                </a:solidFill>
              </a:rPr>
              <a:t>precomputed</a:t>
            </a:r>
            <a:r>
              <a:rPr lang="it-IT" sz="2000" dirty="0" smtClean="0">
                <a:solidFill>
                  <a:srgbClr val="514A40"/>
                </a:solidFill>
              </a:rPr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3423857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Advantages and disadvantages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Advantages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Classification-based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especially</a:t>
            </a:r>
            <a:r>
              <a:rPr lang="it-IT" sz="2000" dirty="0" smtClean="0">
                <a:solidFill>
                  <a:srgbClr val="514A40"/>
                </a:solidFill>
              </a:rPr>
              <a:t> the multi-</a:t>
            </a:r>
            <a:r>
              <a:rPr lang="it-IT" sz="2000" dirty="0" err="1" smtClean="0">
                <a:solidFill>
                  <a:srgbClr val="514A40"/>
                </a:solidFill>
              </a:rPr>
              <a:t>class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, can </a:t>
            </a:r>
            <a:r>
              <a:rPr lang="it-IT" sz="2000" dirty="0" err="1" smtClean="0">
                <a:solidFill>
                  <a:srgbClr val="514A40"/>
                </a:solidFill>
              </a:rPr>
              <a:t>make</a:t>
            </a:r>
            <a:r>
              <a:rPr lang="it-IT" sz="2000" dirty="0" smtClean="0">
                <a:solidFill>
                  <a:srgbClr val="514A40"/>
                </a:solidFill>
              </a:rPr>
              <a:t> use of </a:t>
            </a:r>
            <a:r>
              <a:rPr lang="it-IT" sz="2000" dirty="0" err="1" smtClean="0">
                <a:solidFill>
                  <a:srgbClr val="514A40"/>
                </a:solidFill>
              </a:rPr>
              <a:t>powerful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algorithms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</a:rPr>
              <a:t>The </a:t>
            </a:r>
            <a:r>
              <a:rPr lang="it-IT" sz="2000" dirty="0" err="1" smtClean="0">
                <a:solidFill>
                  <a:srgbClr val="514A40"/>
                </a:solidFill>
              </a:rPr>
              <a:t>testing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phase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fast, </a:t>
            </a:r>
            <a:r>
              <a:rPr lang="it-IT" sz="2000" dirty="0" err="1" smtClean="0">
                <a:solidFill>
                  <a:srgbClr val="514A40"/>
                </a:solidFill>
              </a:rPr>
              <a:t>since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each</a:t>
            </a:r>
            <a:r>
              <a:rPr lang="it-IT" sz="2000" dirty="0" smtClean="0">
                <a:solidFill>
                  <a:srgbClr val="514A40"/>
                </a:solidFill>
              </a:rPr>
              <a:t> test </a:t>
            </a:r>
            <a:r>
              <a:rPr lang="it-IT" sz="2000" dirty="0" err="1" smtClean="0">
                <a:solidFill>
                  <a:srgbClr val="514A40"/>
                </a:solidFill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needs</a:t>
            </a:r>
            <a:r>
              <a:rPr lang="it-IT" sz="2000" dirty="0" smtClean="0">
                <a:solidFill>
                  <a:srgbClr val="514A40"/>
                </a:solidFill>
              </a:rPr>
              <a:t> to be </a:t>
            </a:r>
            <a:r>
              <a:rPr lang="it-IT" sz="2000" dirty="0" err="1" smtClean="0">
                <a:solidFill>
                  <a:srgbClr val="514A40"/>
                </a:solidFill>
              </a:rPr>
              <a:t>compared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against</a:t>
            </a:r>
            <a:r>
              <a:rPr lang="it-IT" sz="2000" dirty="0" smtClean="0">
                <a:solidFill>
                  <a:srgbClr val="514A40"/>
                </a:solidFill>
              </a:rPr>
              <a:t> the </a:t>
            </a:r>
            <a:r>
              <a:rPr lang="it-IT" sz="2000" dirty="0" err="1" smtClean="0">
                <a:solidFill>
                  <a:srgbClr val="514A40"/>
                </a:solidFill>
              </a:rPr>
              <a:t>precomputed</a:t>
            </a:r>
            <a:r>
              <a:rPr lang="it-IT" sz="2000" dirty="0" smtClean="0">
                <a:solidFill>
                  <a:srgbClr val="514A40"/>
                </a:solidFill>
              </a:rPr>
              <a:t> model</a:t>
            </a:r>
          </a:p>
          <a:p>
            <a:r>
              <a:rPr lang="it-IT" sz="2200" dirty="0" err="1" smtClean="0">
                <a:solidFill>
                  <a:srgbClr val="514A40"/>
                </a:solidFill>
              </a:rPr>
              <a:t>Disadvantages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</a:rPr>
              <a:t>Multi-</a:t>
            </a:r>
            <a:r>
              <a:rPr lang="it-IT" sz="2000" dirty="0" err="1" smtClean="0">
                <a:solidFill>
                  <a:srgbClr val="514A40"/>
                </a:solidFill>
              </a:rPr>
              <a:t>class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classification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based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rely</a:t>
            </a:r>
            <a:r>
              <a:rPr lang="it-IT" sz="2000" dirty="0" smtClean="0">
                <a:solidFill>
                  <a:srgbClr val="514A40"/>
                </a:solidFill>
              </a:rPr>
              <a:t> on the </a:t>
            </a:r>
            <a:r>
              <a:rPr lang="it-IT" sz="2000" dirty="0" err="1" smtClean="0">
                <a:solidFill>
                  <a:srgbClr val="514A40"/>
                </a:solidFill>
              </a:rPr>
              <a:t>availability</a:t>
            </a:r>
            <a:r>
              <a:rPr lang="it-IT" sz="2000" dirty="0" smtClean="0">
                <a:solidFill>
                  <a:srgbClr val="514A40"/>
                </a:solidFill>
              </a:rPr>
              <a:t> of accurate </a:t>
            </a:r>
            <a:r>
              <a:rPr lang="it-IT" sz="2000" dirty="0" err="1" smtClean="0">
                <a:solidFill>
                  <a:srgbClr val="514A40"/>
                </a:solidFill>
              </a:rPr>
              <a:t>labels</a:t>
            </a:r>
            <a:r>
              <a:rPr lang="it-IT" sz="2000" dirty="0" smtClean="0">
                <a:solidFill>
                  <a:srgbClr val="514A40"/>
                </a:solidFill>
              </a:rPr>
              <a:t> fo </a:t>
            </a:r>
            <a:r>
              <a:rPr lang="it-IT" sz="2000" dirty="0" err="1" smtClean="0">
                <a:solidFill>
                  <a:srgbClr val="514A40"/>
                </a:solidFill>
              </a:rPr>
              <a:t>various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classes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wich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often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not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possible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Classification-based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assign</a:t>
            </a:r>
            <a:r>
              <a:rPr lang="it-IT" sz="2000" dirty="0" smtClean="0">
                <a:solidFill>
                  <a:srgbClr val="514A40"/>
                </a:solidFill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</a:rPr>
              <a:t>binary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label</a:t>
            </a:r>
            <a:r>
              <a:rPr lang="it-IT" sz="2000" dirty="0" smtClean="0">
                <a:solidFill>
                  <a:srgbClr val="514A40"/>
                </a:solidFill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</a:rPr>
              <a:t>each</a:t>
            </a:r>
            <a:r>
              <a:rPr lang="it-IT" sz="2000" dirty="0" smtClean="0">
                <a:solidFill>
                  <a:srgbClr val="514A40"/>
                </a:solidFill>
              </a:rPr>
              <a:t> test </a:t>
            </a:r>
            <a:r>
              <a:rPr lang="it-IT" sz="2000" dirty="0" err="1" smtClean="0">
                <a:solidFill>
                  <a:srgbClr val="514A40"/>
                </a:solidFill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</a:rPr>
              <a:t>become</a:t>
            </a:r>
            <a:r>
              <a:rPr lang="it-IT" sz="2000" dirty="0" smtClean="0">
                <a:solidFill>
                  <a:srgbClr val="514A40"/>
                </a:solidFill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</a:rPr>
              <a:t>disadvantage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when</a:t>
            </a:r>
            <a:r>
              <a:rPr lang="it-IT" sz="2000" dirty="0" smtClean="0">
                <a:solidFill>
                  <a:srgbClr val="514A40"/>
                </a:solidFill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</a:rPr>
              <a:t>meaningful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</a:rPr>
              <a:t> score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desired</a:t>
            </a:r>
            <a:r>
              <a:rPr lang="it-IT" sz="2000" dirty="0" smtClean="0">
                <a:solidFill>
                  <a:srgbClr val="514A4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46710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Autofit/>
          </a:bodyPr>
          <a:lstStyle/>
          <a:p>
            <a:r>
              <a:rPr lang="it-IT" smtClean="0"/>
              <a:t>Nearest neighbour-based techniques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44235" y="1079504"/>
                <a:ext cx="11903529" cy="4988531"/>
              </a:xfrm>
            </p:spPr>
            <p:txBody>
              <a:bodyPr>
                <a:noAutofit/>
              </a:bodyPr>
              <a:lstStyle/>
              <a:p>
                <a:r>
                  <a:rPr lang="it-IT" sz="2200" i="1" dirty="0" smtClean="0">
                    <a:solidFill>
                      <a:srgbClr val="514A40"/>
                    </a:solidFill>
                  </a:rPr>
                  <a:t>Assumption: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normal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data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instances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occur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in dense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neighborhoods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,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while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anomalies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occur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far from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their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closest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neighbors</a:t>
                </a:r>
                <a:endParaRPr lang="it-IT" sz="2200" i="1" dirty="0">
                  <a:solidFill>
                    <a:srgbClr val="514A40"/>
                  </a:solidFill>
                </a:endParaRPr>
              </a:p>
              <a:p>
                <a:r>
                  <a:rPr lang="it-IT" sz="2200" dirty="0" err="1" smtClean="0">
                    <a:solidFill>
                      <a:srgbClr val="514A40"/>
                    </a:solidFill>
                  </a:rPr>
                  <a:t>Require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a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distance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or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similarity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measure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defined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between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two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data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instances</a:t>
                </a:r>
                <a:endParaRPr lang="it-IT" sz="2200" dirty="0" smtClean="0">
                  <a:solidFill>
                    <a:srgbClr val="514A40"/>
                  </a:solidFill>
                </a:endParaRPr>
              </a:p>
              <a:p>
                <a:r>
                  <a:rPr lang="it-IT" sz="2200" dirty="0" err="1" smtClean="0">
                    <a:solidFill>
                      <a:srgbClr val="514A40"/>
                    </a:solidFill>
                    <a:latin typeface="Cambria"/>
                  </a:rPr>
                  <a:t>Two</a:t>
                </a:r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  <a:latin typeface="Cambria"/>
                  </a:rPr>
                  <a:t>categories</a:t>
                </a:r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:</a:t>
                </a:r>
              </a:p>
              <a:p>
                <a:pPr lvl="1"/>
                <a:r>
                  <a:rPr lang="it-IT" sz="2000" dirty="0" smtClean="0">
                    <a:solidFill>
                      <a:srgbClr val="514A40"/>
                    </a:solidFill>
                    <a:latin typeface="Cambria"/>
                  </a:rPr>
                  <a:t>Using </a:t>
                </a:r>
                <a:r>
                  <a:rPr lang="it-IT" sz="2000" dirty="0" err="1" smtClean="0">
                    <a:solidFill>
                      <a:srgbClr val="514A40"/>
                    </a:solidFill>
                    <a:latin typeface="Cambria"/>
                  </a:rPr>
                  <a:t>distance</a:t>
                </a:r>
                <a:r>
                  <a:rPr lang="it-IT" sz="2000" dirty="0" smtClean="0">
                    <a:solidFill>
                      <a:srgbClr val="514A40"/>
                    </a:solidFill>
                    <a:latin typeface="Cambria"/>
                  </a:rPr>
                  <a:t> of a data </a:t>
                </a:r>
                <a:r>
                  <a:rPr lang="it-IT" sz="2000" dirty="0" err="1" smtClean="0">
                    <a:solidFill>
                      <a:srgbClr val="514A40"/>
                    </a:solidFill>
                    <a:latin typeface="Cambria"/>
                  </a:rPr>
                  <a:t>instance</a:t>
                </a:r>
                <a:r>
                  <a:rPr lang="it-IT" sz="2000" dirty="0" smtClean="0">
                    <a:solidFill>
                      <a:srgbClr val="514A40"/>
                    </a:solidFill>
                    <a:latin typeface="Cambria"/>
                  </a:rPr>
                  <a:t> to </a:t>
                </a:r>
                <a:r>
                  <a:rPr lang="it-IT" sz="2000" dirty="0" err="1" smtClean="0">
                    <a:solidFill>
                      <a:srgbClr val="514A40"/>
                    </a:solidFill>
                    <a:latin typeface="Cambria"/>
                  </a:rPr>
                  <a:t>its</a:t>
                </a:r>
                <a:r>
                  <a:rPr lang="it-IT" sz="200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2000" b="0" i="1" smtClean="0">
                            <a:solidFill>
                              <a:srgbClr val="514A4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rgbClr val="514A40"/>
                            </a:solidFill>
                            <a:latin typeface="Cambria Math" panose="02040503050406030204" pitchFamily="18" charset="0"/>
                          </a:rPr>
                          <m:t>k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it-IT" sz="2000" b="0" i="0" smtClean="0">
                            <a:solidFill>
                              <a:srgbClr val="514A40"/>
                            </a:solidFill>
                            <a:latin typeface="Cambria Math" panose="02040503050406030204" pitchFamily="18" charset="0"/>
                          </a:rPr>
                          <m:t>th</m:t>
                        </m:r>
                      </m:sup>
                    </m:sSup>
                  </m:oMath>
                </a14:m>
                <a:r>
                  <a:rPr lang="it-IT" sz="2000" b="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000" b="0" dirty="0" err="1" smtClean="0">
                    <a:solidFill>
                      <a:srgbClr val="514A40"/>
                    </a:solidFill>
                    <a:latin typeface="Cambria"/>
                  </a:rPr>
                  <a:t>nearest</a:t>
                </a:r>
                <a:r>
                  <a:rPr lang="it-IT" sz="2000" b="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000" b="0" dirty="0" err="1" smtClean="0">
                    <a:solidFill>
                      <a:srgbClr val="514A40"/>
                    </a:solidFill>
                    <a:latin typeface="Cambria"/>
                  </a:rPr>
                  <a:t>neighbor</a:t>
                </a:r>
                <a:r>
                  <a:rPr lang="it-IT" sz="2000" b="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000" b="0" dirty="0" err="1" smtClean="0">
                    <a:solidFill>
                      <a:srgbClr val="514A40"/>
                    </a:solidFill>
                    <a:latin typeface="Cambria"/>
                  </a:rPr>
                  <a:t>as</a:t>
                </a:r>
                <a:r>
                  <a:rPr lang="it-IT" sz="2000" b="0" dirty="0" smtClean="0">
                    <a:solidFill>
                      <a:srgbClr val="514A40"/>
                    </a:solidFill>
                    <a:latin typeface="Cambria"/>
                  </a:rPr>
                  <a:t> the </a:t>
                </a:r>
                <a:r>
                  <a:rPr lang="it-IT" sz="2000" b="0" dirty="0" err="1" smtClean="0">
                    <a:solidFill>
                      <a:srgbClr val="514A40"/>
                    </a:solidFill>
                    <a:latin typeface="Cambria"/>
                  </a:rPr>
                  <a:t>anomaly</a:t>
                </a:r>
                <a:r>
                  <a:rPr lang="it-IT" sz="2000" b="0" dirty="0" smtClean="0">
                    <a:solidFill>
                      <a:srgbClr val="514A40"/>
                    </a:solidFill>
                    <a:latin typeface="Cambria"/>
                  </a:rPr>
                  <a:t> score</a:t>
                </a:r>
              </a:p>
              <a:p>
                <a:pPr lvl="1"/>
                <a:r>
                  <a:rPr lang="it-IT" sz="2000" b="0" dirty="0" smtClean="0">
                    <a:solidFill>
                      <a:srgbClr val="514A40"/>
                    </a:solidFill>
                    <a:latin typeface="Cambria"/>
                  </a:rPr>
                  <a:t>Computing the relative </a:t>
                </a:r>
                <a:r>
                  <a:rPr lang="it-IT" sz="2000" b="0" dirty="0" err="1" smtClean="0">
                    <a:solidFill>
                      <a:srgbClr val="514A40"/>
                    </a:solidFill>
                    <a:latin typeface="Cambria"/>
                  </a:rPr>
                  <a:t>density</a:t>
                </a:r>
                <a:r>
                  <a:rPr lang="it-IT" sz="2000" b="0" dirty="0" smtClean="0">
                    <a:solidFill>
                      <a:srgbClr val="514A40"/>
                    </a:solidFill>
                    <a:latin typeface="Cambria"/>
                  </a:rPr>
                  <a:t> of </a:t>
                </a:r>
                <a:r>
                  <a:rPr lang="it-IT" sz="2000" b="0" dirty="0" err="1" smtClean="0">
                    <a:solidFill>
                      <a:srgbClr val="514A40"/>
                    </a:solidFill>
                    <a:latin typeface="Cambria"/>
                  </a:rPr>
                  <a:t>each</a:t>
                </a:r>
                <a:r>
                  <a:rPr lang="it-IT" sz="2000" b="0" dirty="0" smtClean="0">
                    <a:solidFill>
                      <a:srgbClr val="514A40"/>
                    </a:solidFill>
                    <a:latin typeface="Cambria"/>
                  </a:rPr>
                  <a:t> data </a:t>
                </a:r>
                <a:r>
                  <a:rPr lang="it-IT" sz="2000" b="0" dirty="0" err="1" smtClean="0">
                    <a:solidFill>
                      <a:srgbClr val="514A40"/>
                    </a:solidFill>
                    <a:latin typeface="Cambria"/>
                  </a:rPr>
                  <a:t>instance</a:t>
                </a:r>
                <a:r>
                  <a:rPr lang="it-IT" sz="2000" b="0" dirty="0" smtClean="0">
                    <a:solidFill>
                      <a:srgbClr val="514A40"/>
                    </a:solidFill>
                    <a:latin typeface="Cambria"/>
                  </a:rPr>
                  <a:t> to compute the </a:t>
                </a:r>
                <a:r>
                  <a:rPr lang="it-IT" sz="2000" b="0" dirty="0" err="1" smtClean="0">
                    <a:solidFill>
                      <a:srgbClr val="514A40"/>
                    </a:solidFill>
                    <a:latin typeface="Cambria"/>
                  </a:rPr>
                  <a:t>anomaly</a:t>
                </a:r>
                <a:r>
                  <a:rPr lang="it-IT" sz="2000" b="0" dirty="0" smtClean="0">
                    <a:solidFill>
                      <a:srgbClr val="514A40"/>
                    </a:solidFill>
                    <a:latin typeface="Cambria"/>
                  </a:rPr>
                  <a:t> score</a:t>
                </a:r>
                <a:endParaRPr lang="it-IT" sz="2000" dirty="0" smtClean="0">
                  <a:solidFill>
                    <a:srgbClr val="514A40"/>
                  </a:solidFill>
                  <a:latin typeface="Cambria"/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4235" y="1079504"/>
                <a:ext cx="11903529" cy="4988531"/>
              </a:xfrm>
              <a:blipFill rotWithShape="0">
                <a:blip r:embed="rId3"/>
                <a:stretch>
                  <a:fillRect l="-205" t="-15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59125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olo 1"/>
              <p:cNvSpPr>
                <a:spLocks noGrp="1"/>
              </p:cNvSpPr>
              <p:nvPr>
                <p:ph type="title"/>
              </p:nvPr>
            </p:nvSpPr>
            <p:spPr>
              <a:xfrm>
                <a:off x="1295400" y="381000"/>
                <a:ext cx="9601200" cy="533400"/>
              </a:xfrm>
            </p:spPr>
            <p:txBody>
              <a:bodyPr>
                <a:noAutofit/>
              </a:bodyPr>
              <a:lstStyle/>
              <a:p>
                <a:r>
                  <a:rPr lang="it-IT" b="1" dirty="0" smtClean="0"/>
                  <a:t/>
                </a:r>
                <a:br>
                  <a:rPr lang="it-IT" b="1" dirty="0" smtClean="0"/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it-IT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i="1">
                            <a:latin typeface="Cambria Math" panose="02040503050406030204" pitchFamily="18" charset="0"/>
                          </a:rPr>
                          <m:t>𝑲</m:t>
                        </m:r>
                      </m:e>
                      <m:sup>
                        <m:r>
                          <a:rPr lang="it-IT" i="1">
                            <a:latin typeface="Cambria Math" panose="02040503050406030204" pitchFamily="18" charset="0"/>
                          </a:rPr>
                          <m:t>𝒕𝒉</m:t>
                        </m:r>
                      </m:sup>
                    </m:sSup>
                  </m:oMath>
                </a14:m>
                <a:r>
                  <a:rPr lang="it-IT" dirty="0"/>
                  <a:t>nearest </a:t>
                </a:r>
                <a:r>
                  <a:rPr lang="it-IT" dirty="0" err="1"/>
                  <a:t>neighbor</a:t>
                </a:r>
                <a:endParaRPr lang="it-IT" dirty="0"/>
              </a:p>
            </p:txBody>
          </p:sp>
        </mc:Choice>
        <mc:Fallback xmlns="">
          <p:sp>
            <p:nvSpPr>
              <p:cNvPr id="2" name="Titolo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295400" y="381000"/>
                <a:ext cx="9601200" cy="533400"/>
              </a:xfrm>
              <a:blipFill rotWithShape="0">
                <a:blip r:embed="rId3"/>
                <a:stretch>
                  <a:fillRect t="-29885" b="-4023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44235" y="1079504"/>
                <a:ext cx="11903529" cy="4988531"/>
              </a:xfrm>
            </p:spPr>
            <p:txBody>
              <a:bodyPr>
                <a:noAutofit/>
              </a:bodyPr>
              <a:lstStyle/>
              <a:p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First way: the </a:t>
                </a:r>
                <a:r>
                  <a:rPr lang="it-IT" sz="2200" dirty="0" err="1" smtClean="0">
                    <a:solidFill>
                      <a:srgbClr val="514A40"/>
                    </a:solidFill>
                    <a:latin typeface="Cambria"/>
                  </a:rPr>
                  <a:t>anomaly</a:t>
                </a:r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 score of a data </a:t>
                </a:r>
                <a:r>
                  <a:rPr lang="it-IT" sz="2200" dirty="0" err="1" smtClean="0">
                    <a:solidFill>
                      <a:srgbClr val="514A40"/>
                    </a:solidFill>
                    <a:latin typeface="Cambria"/>
                  </a:rPr>
                  <a:t>instance</a:t>
                </a:r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  <a:latin typeface="Cambria"/>
                  </a:rPr>
                  <a:t>is</a:t>
                </a:r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  <a:latin typeface="Cambria"/>
                  </a:rPr>
                  <a:t>defined</a:t>
                </a:r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  <a:latin typeface="Cambria"/>
                  </a:rPr>
                  <a:t>as</a:t>
                </a:r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  <a:latin typeface="Cambria"/>
                  </a:rPr>
                  <a:t>its</a:t>
                </a:r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  <a:latin typeface="Cambria"/>
                  </a:rPr>
                  <a:t>distance</a:t>
                </a:r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 to </a:t>
                </a:r>
                <a:r>
                  <a:rPr lang="it-IT" sz="2200" dirty="0" err="1" smtClean="0">
                    <a:solidFill>
                      <a:srgbClr val="514A40"/>
                    </a:solidFill>
                    <a:latin typeface="Cambria"/>
                  </a:rPr>
                  <a:t>its</a:t>
                </a:r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it-IT" sz="2200" b="0" i="1" smtClean="0">
                            <a:solidFill>
                              <a:srgbClr val="514A4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it-IT" sz="2200" b="0" i="1" smtClean="0">
                            <a:solidFill>
                              <a:srgbClr val="514A40"/>
                            </a:solidFill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p>
                        <m:r>
                          <a:rPr lang="it-IT" sz="2200" b="0" i="1" smtClean="0">
                            <a:solidFill>
                              <a:srgbClr val="514A40"/>
                            </a:solidFill>
                            <a:latin typeface="Cambria Math" panose="02040503050406030204" pitchFamily="18" charset="0"/>
                          </a:rPr>
                          <m:t>𝑡h</m:t>
                        </m:r>
                      </m:sup>
                    </m:sSup>
                  </m:oMath>
                </a14:m>
                <a:r>
                  <a:rPr lang="it-IT" sz="2200" b="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200" b="0" dirty="0" err="1" smtClean="0">
                    <a:solidFill>
                      <a:srgbClr val="514A40"/>
                    </a:solidFill>
                    <a:latin typeface="Cambria"/>
                  </a:rPr>
                  <a:t>nearest</a:t>
                </a:r>
                <a:r>
                  <a:rPr lang="it-IT" sz="2200" b="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200" b="0" dirty="0" err="1" smtClean="0">
                    <a:solidFill>
                      <a:srgbClr val="514A40"/>
                    </a:solidFill>
                    <a:latin typeface="Cambria"/>
                  </a:rPr>
                  <a:t>neighbor</a:t>
                </a:r>
                <a:r>
                  <a:rPr lang="it-IT" sz="2200" b="0" dirty="0" smtClean="0">
                    <a:solidFill>
                      <a:srgbClr val="514A40"/>
                    </a:solidFill>
                    <a:latin typeface="Cambria"/>
                  </a:rPr>
                  <a:t> in a </a:t>
                </a:r>
                <a:r>
                  <a:rPr lang="it-IT" sz="2200" b="0" dirty="0" err="1" smtClean="0">
                    <a:solidFill>
                      <a:srgbClr val="514A40"/>
                    </a:solidFill>
                    <a:latin typeface="Cambria"/>
                  </a:rPr>
                  <a:t>given</a:t>
                </a:r>
                <a:r>
                  <a:rPr lang="it-IT" sz="2200" b="0" dirty="0" smtClean="0">
                    <a:solidFill>
                      <a:srgbClr val="514A40"/>
                    </a:solidFill>
                    <a:latin typeface="Cambria"/>
                  </a:rPr>
                  <a:t> data set (</a:t>
                </a:r>
                <a:r>
                  <a:rPr lang="it-IT" sz="2200" b="0" dirty="0" err="1" smtClean="0">
                    <a:solidFill>
                      <a:srgbClr val="514A40"/>
                    </a:solidFill>
                    <a:latin typeface="Cambria"/>
                  </a:rPr>
                  <a:t>applied</a:t>
                </a:r>
                <a:r>
                  <a:rPr lang="it-IT" sz="2200" b="0" dirty="0" smtClean="0">
                    <a:solidFill>
                      <a:srgbClr val="514A40"/>
                    </a:solidFill>
                    <a:latin typeface="Cambria"/>
                  </a:rPr>
                  <a:t> to </a:t>
                </a:r>
                <a:r>
                  <a:rPr lang="it-IT" sz="2200" b="0" dirty="0" err="1" smtClean="0">
                    <a:solidFill>
                      <a:srgbClr val="514A40"/>
                    </a:solidFill>
                    <a:latin typeface="Cambria"/>
                  </a:rPr>
                  <a:t>detect</a:t>
                </a:r>
                <a:r>
                  <a:rPr lang="it-IT" sz="2200" b="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200" b="0" dirty="0" err="1" smtClean="0">
                    <a:solidFill>
                      <a:srgbClr val="514A40"/>
                    </a:solidFill>
                    <a:latin typeface="Cambria"/>
                  </a:rPr>
                  <a:t>land</a:t>
                </a:r>
                <a:r>
                  <a:rPr lang="it-IT" sz="2200" b="0" dirty="0" smtClean="0">
                    <a:solidFill>
                      <a:srgbClr val="514A40"/>
                    </a:solidFill>
                    <a:latin typeface="Cambria"/>
                  </a:rPr>
                  <a:t> </a:t>
                </a:r>
                <a:r>
                  <a:rPr lang="it-IT" sz="2200" b="0" dirty="0" err="1" smtClean="0">
                    <a:solidFill>
                      <a:srgbClr val="514A40"/>
                    </a:solidFill>
                    <a:latin typeface="Cambria"/>
                  </a:rPr>
                  <a:t>mines</a:t>
                </a:r>
                <a:r>
                  <a:rPr lang="it-IT" sz="2200" b="0" dirty="0" smtClean="0">
                    <a:solidFill>
                      <a:srgbClr val="514A40"/>
                    </a:solidFill>
                    <a:latin typeface="Cambria"/>
                  </a:rPr>
                  <a:t> from satellite </a:t>
                </a:r>
                <a:r>
                  <a:rPr lang="it-IT" sz="2200" b="0" dirty="0" err="1" smtClean="0">
                    <a:solidFill>
                      <a:srgbClr val="514A40"/>
                    </a:solidFill>
                    <a:latin typeface="Cambria"/>
                  </a:rPr>
                  <a:t>ground</a:t>
                </a:r>
                <a:r>
                  <a:rPr lang="it-IT" sz="2200" b="0" dirty="0" smtClean="0">
                    <a:solidFill>
                      <a:srgbClr val="514A40"/>
                    </a:solidFill>
                    <a:latin typeface="Cambria"/>
                  </a:rPr>
                  <a:t> images)</a:t>
                </a:r>
              </a:p>
              <a:p>
                <a:r>
                  <a:rPr lang="it-IT" sz="2200" dirty="0" smtClean="0">
                    <a:solidFill>
                      <a:srgbClr val="514A40"/>
                    </a:solidFill>
                    <a:latin typeface="Cambria"/>
                  </a:rPr>
                  <a:t>Second way: </a:t>
                </a:r>
                <a:r>
                  <a:rPr lang="it-IT" sz="2200" dirty="0">
                    <a:solidFill>
                      <a:srgbClr val="514A40"/>
                    </a:solidFill>
                  </a:rPr>
                  <a:t>the </a:t>
                </a:r>
                <a:r>
                  <a:rPr lang="it-IT" sz="2200" dirty="0" err="1">
                    <a:solidFill>
                      <a:srgbClr val="514A40"/>
                    </a:solidFill>
                  </a:rPr>
                  <a:t>anomaly</a:t>
                </a:r>
                <a:r>
                  <a:rPr lang="it-IT" sz="2200" dirty="0">
                    <a:solidFill>
                      <a:srgbClr val="514A40"/>
                    </a:solidFill>
                  </a:rPr>
                  <a:t> score of a data </a:t>
                </a:r>
                <a:r>
                  <a:rPr lang="it-IT" sz="2200" dirty="0" err="1">
                    <a:solidFill>
                      <a:srgbClr val="514A40"/>
                    </a:solidFill>
                  </a:rPr>
                  <a:t>instance</a:t>
                </a:r>
                <a:r>
                  <a:rPr lang="it-IT" sz="2200" dirty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>
                    <a:solidFill>
                      <a:srgbClr val="514A40"/>
                    </a:solidFill>
                  </a:rPr>
                  <a:t>is</a:t>
                </a:r>
                <a:r>
                  <a:rPr lang="it-IT" sz="2200" dirty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>
                    <a:solidFill>
                      <a:srgbClr val="514A40"/>
                    </a:solidFill>
                  </a:rPr>
                  <a:t>defined</a:t>
                </a:r>
                <a:r>
                  <a:rPr lang="it-IT" sz="2200" dirty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>
                    <a:solidFill>
                      <a:srgbClr val="514A40"/>
                    </a:solidFill>
                  </a:rPr>
                  <a:t>as</a:t>
                </a:r>
                <a:r>
                  <a:rPr lang="it-IT" sz="2200" dirty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the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number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of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nearest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neighbor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(n)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that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are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not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more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than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i="1" dirty="0" smtClean="0">
                    <a:solidFill>
                      <a:srgbClr val="514A40"/>
                    </a:solidFill>
                  </a:rPr>
                  <a:t>d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distance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apart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from the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given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data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instance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(credit card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fraud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)</a:t>
                </a:r>
              </a:p>
              <a:p>
                <a:r>
                  <a:rPr lang="it-IT" sz="2200" dirty="0" err="1" smtClean="0">
                    <a:solidFill>
                      <a:srgbClr val="514A40"/>
                    </a:solidFill>
                  </a:rPr>
                  <a:t>Different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distances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between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categorical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and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continuous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attributes</a:t>
                </a:r>
                <a:endParaRPr lang="it-IT" sz="2200" dirty="0" smtClean="0">
                  <a:solidFill>
                    <a:srgbClr val="514A40"/>
                  </a:solidFill>
                </a:endParaRPr>
              </a:p>
              <a:p>
                <a:r>
                  <a:rPr lang="it-IT" sz="2200" dirty="0" err="1" smtClean="0">
                    <a:solidFill>
                      <a:srgbClr val="514A40"/>
                    </a:solidFill>
                  </a:rPr>
                  <a:t>Variants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to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improve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efficiency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:</a:t>
                </a:r>
              </a:p>
              <a:p>
                <a:pPr lvl="1"/>
                <a:r>
                  <a:rPr lang="it-IT" sz="2000" dirty="0" err="1" smtClean="0">
                    <a:solidFill>
                      <a:srgbClr val="514A40"/>
                    </a:solidFill>
                  </a:rPr>
                  <a:t>Pruning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search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space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by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either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ignoring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instances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that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cannot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be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anomalous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or by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focussing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on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instances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that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are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most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likely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to be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anomalous</a:t>
                </a:r>
                <a:endParaRPr lang="it-IT" sz="2000" dirty="0" smtClean="0">
                  <a:solidFill>
                    <a:srgbClr val="514A40"/>
                  </a:solidFill>
                </a:endParaRPr>
              </a:p>
              <a:p>
                <a:pPr lvl="1"/>
                <a:r>
                  <a:rPr lang="it-IT" sz="2000" dirty="0" smtClean="0">
                    <a:solidFill>
                      <a:srgbClr val="514A40"/>
                    </a:solidFill>
                  </a:rPr>
                  <a:t>Cluster-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based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pruning</a:t>
                </a:r>
                <a:endParaRPr lang="it-IT" sz="2000" dirty="0" smtClean="0">
                  <a:solidFill>
                    <a:srgbClr val="514A40"/>
                  </a:solidFill>
                </a:endParaRPr>
              </a:p>
              <a:p>
                <a:endParaRPr lang="it-IT" sz="2200" b="0" dirty="0" smtClean="0">
                  <a:solidFill>
                    <a:srgbClr val="514A40"/>
                  </a:solidFill>
                  <a:latin typeface="Cambria"/>
                </a:endParaRPr>
              </a:p>
              <a:p>
                <a:endParaRPr lang="it-IT" sz="2200" b="0" dirty="0" smtClean="0">
                  <a:solidFill>
                    <a:srgbClr val="514A40"/>
                  </a:solidFill>
                  <a:latin typeface="Cambria"/>
                </a:endParaRPr>
              </a:p>
              <a:p>
                <a:endParaRPr lang="it-IT" sz="2200" dirty="0" smtClean="0">
                  <a:solidFill>
                    <a:srgbClr val="514A40"/>
                  </a:solidFill>
                  <a:latin typeface="Cambria"/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4235" y="1079504"/>
                <a:ext cx="11903529" cy="4988531"/>
              </a:xfrm>
              <a:blipFill rotWithShape="0">
                <a:blip r:embed="rId4"/>
                <a:stretch>
                  <a:fillRect l="-205" t="-146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0447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Autofit/>
          </a:bodyPr>
          <a:lstStyle/>
          <a:p>
            <a:r>
              <a:rPr lang="it-IT" smtClean="0"/>
              <a:t>Relative density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smtClean="0">
                <a:solidFill>
                  <a:srgbClr val="514A40"/>
                </a:solidFill>
              </a:rPr>
              <a:t>An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lies</a:t>
            </a:r>
            <a:r>
              <a:rPr lang="it-IT" sz="2200" dirty="0" smtClean="0">
                <a:solidFill>
                  <a:srgbClr val="514A40"/>
                </a:solidFill>
              </a:rPr>
              <a:t> in a </a:t>
            </a:r>
            <a:r>
              <a:rPr lang="it-IT" sz="2200" dirty="0" err="1" smtClean="0">
                <a:solidFill>
                  <a:srgbClr val="514A40"/>
                </a:solidFill>
              </a:rPr>
              <a:t>neighborhood</a:t>
            </a:r>
            <a:r>
              <a:rPr lang="it-IT" sz="2200" dirty="0" smtClean="0">
                <a:solidFill>
                  <a:srgbClr val="514A40"/>
                </a:solidFill>
              </a:rPr>
              <a:t> with </a:t>
            </a:r>
            <a:r>
              <a:rPr lang="it-IT" sz="2200" dirty="0" err="1" smtClean="0">
                <a:solidFill>
                  <a:srgbClr val="514A40"/>
                </a:solidFill>
              </a:rPr>
              <a:t>low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density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declared</a:t>
            </a:r>
            <a:r>
              <a:rPr lang="it-IT" sz="2200" dirty="0" smtClean="0">
                <a:solidFill>
                  <a:srgbClr val="514A40"/>
                </a:solidFill>
              </a:rPr>
              <a:t> to be </a:t>
            </a:r>
            <a:r>
              <a:rPr lang="it-IT" sz="2200" dirty="0" err="1" smtClean="0">
                <a:solidFill>
                  <a:srgbClr val="514A40"/>
                </a:solidFill>
              </a:rPr>
              <a:t>anomalous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while</a:t>
            </a:r>
            <a:r>
              <a:rPr lang="it-IT" sz="2200" dirty="0" smtClean="0">
                <a:solidFill>
                  <a:srgbClr val="514A40"/>
                </a:solidFill>
              </a:rPr>
              <a:t> an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lies</a:t>
            </a:r>
            <a:r>
              <a:rPr lang="it-IT" sz="2200" dirty="0" smtClean="0">
                <a:solidFill>
                  <a:srgbClr val="514A40"/>
                </a:solidFill>
              </a:rPr>
              <a:t> in a dense </a:t>
            </a:r>
            <a:r>
              <a:rPr lang="it-IT" sz="2200" dirty="0" err="1" smtClean="0">
                <a:solidFill>
                  <a:srgbClr val="514A40"/>
                </a:solidFill>
              </a:rPr>
              <a:t>neighborhood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declared</a:t>
            </a:r>
            <a:r>
              <a:rPr lang="it-IT" sz="2200" dirty="0" smtClean="0">
                <a:solidFill>
                  <a:srgbClr val="514A40"/>
                </a:solidFill>
              </a:rPr>
              <a:t> to be </a:t>
            </a:r>
            <a:r>
              <a:rPr lang="it-IT" sz="2200" dirty="0" err="1" smtClean="0">
                <a:solidFill>
                  <a:srgbClr val="514A40"/>
                </a:solidFill>
              </a:rPr>
              <a:t>normal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These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techniques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perform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poorly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if</a:t>
            </a:r>
            <a:r>
              <a:rPr lang="it-IT" sz="2200" dirty="0" smtClean="0">
                <a:solidFill>
                  <a:srgbClr val="514A40"/>
                </a:solidFill>
              </a:rPr>
              <a:t> the data </a:t>
            </a:r>
            <a:r>
              <a:rPr lang="it-IT" sz="2200" dirty="0" err="1" smtClean="0">
                <a:solidFill>
                  <a:srgbClr val="514A40"/>
                </a:solidFill>
              </a:rPr>
              <a:t>has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regions</a:t>
            </a:r>
            <a:r>
              <a:rPr lang="it-IT" sz="2200" dirty="0" smtClean="0">
                <a:solidFill>
                  <a:srgbClr val="514A40"/>
                </a:solidFill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</a:rPr>
              <a:t>varying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densities</a:t>
            </a:r>
            <a:endParaRPr lang="it-IT" sz="2200" dirty="0" smtClean="0">
              <a:solidFill>
                <a:srgbClr val="514A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2157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Autofit/>
          </a:bodyPr>
          <a:lstStyle/>
          <a:p>
            <a:r>
              <a:rPr lang="it-IT" smtClean="0"/>
              <a:t>Relative density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450" y="1162050"/>
            <a:ext cx="5753100" cy="4533900"/>
          </a:xfrm>
        </p:spPr>
      </p:pic>
    </p:spTree>
    <p:extLst>
      <p:ext uri="{BB962C8B-B14F-4D97-AF65-F5344CB8AC3E}">
        <p14:creationId xmlns:p14="http://schemas.microsoft.com/office/powerpoint/2010/main" val="22642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Introduction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1"/>
            <a:ext cx="11273051" cy="4972764"/>
          </a:xfrm>
        </p:spPr>
        <p:txBody>
          <a:bodyPr>
            <a:noAutofit/>
          </a:bodyPr>
          <a:lstStyle/>
          <a:p>
            <a:r>
              <a:rPr lang="it-IT" sz="2200" i="1" dirty="0" err="1" smtClean="0">
                <a:solidFill>
                  <a:srgbClr val="514A40"/>
                </a:solidFill>
              </a:rPr>
              <a:t>Anomaly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refers</a:t>
            </a:r>
            <a:r>
              <a:rPr lang="it-IT" sz="2200" dirty="0" smtClean="0">
                <a:solidFill>
                  <a:srgbClr val="514A40"/>
                </a:solidFill>
              </a:rPr>
              <a:t> to the </a:t>
            </a:r>
            <a:r>
              <a:rPr lang="it-IT" sz="2200" dirty="0" err="1" smtClean="0">
                <a:solidFill>
                  <a:srgbClr val="514A40"/>
                </a:solidFill>
              </a:rPr>
              <a:t>problem</a:t>
            </a:r>
            <a:r>
              <a:rPr lang="it-IT" sz="2200" dirty="0" smtClean="0">
                <a:solidFill>
                  <a:srgbClr val="514A40"/>
                </a:solidFill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</a:rPr>
              <a:t>finding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patterns</a:t>
            </a:r>
            <a:r>
              <a:rPr lang="it-IT" sz="2200" dirty="0" smtClean="0">
                <a:solidFill>
                  <a:srgbClr val="514A40"/>
                </a:solidFill>
              </a:rPr>
              <a:t> in data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do </a:t>
            </a:r>
            <a:r>
              <a:rPr lang="it-IT" sz="2200" dirty="0" err="1" smtClean="0">
                <a:solidFill>
                  <a:srgbClr val="514A40"/>
                </a:solidFill>
              </a:rPr>
              <a:t>not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conform</a:t>
            </a:r>
            <a:r>
              <a:rPr lang="it-IT" sz="2200" dirty="0" smtClean="0">
                <a:solidFill>
                  <a:srgbClr val="514A40"/>
                </a:solidFill>
              </a:rPr>
              <a:t> to </a:t>
            </a:r>
            <a:r>
              <a:rPr lang="it-IT" sz="2200" dirty="0" err="1" smtClean="0">
                <a:solidFill>
                  <a:srgbClr val="514A40"/>
                </a:solidFill>
              </a:rPr>
              <a:t>expected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i="1" dirty="0" smtClean="0">
                <a:solidFill>
                  <a:srgbClr val="514A40"/>
                </a:solidFill>
              </a:rPr>
              <a:t>(</a:t>
            </a:r>
            <a:r>
              <a:rPr lang="it-IT" sz="2200" i="1" dirty="0" err="1" smtClean="0">
                <a:solidFill>
                  <a:srgbClr val="514A40"/>
                </a:solidFill>
              </a:rPr>
              <a:t>anomalies</a:t>
            </a:r>
            <a:r>
              <a:rPr lang="it-IT" sz="2200" i="1" dirty="0" smtClean="0">
                <a:solidFill>
                  <a:srgbClr val="514A40"/>
                </a:solidFill>
              </a:rPr>
              <a:t>, </a:t>
            </a:r>
            <a:r>
              <a:rPr lang="it-IT" sz="2200" i="1" dirty="0" err="1" smtClean="0">
                <a:solidFill>
                  <a:srgbClr val="514A40"/>
                </a:solidFill>
              </a:rPr>
              <a:t>outliers</a:t>
            </a:r>
            <a:r>
              <a:rPr lang="it-IT" sz="2200" i="1" dirty="0" smtClean="0">
                <a:solidFill>
                  <a:srgbClr val="514A40"/>
                </a:solidFill>
              </a:rPr>
              <a:t>, </a:t>
            </a:r>
            <a:r>
              <a:rPr lang="it-IT" sz="2200" i="1" dirty="0" err="1" smtClean="0">
                <a:solidFill>
                  <a:srgbClr val="514A40"/>
                </a:solidFill>
              </a:rPr>
              <a:t>exception</a:t>
            </a:r>
            <a:r>
              <a:rPr lang="it-IT" sz="2200" i="1" dirty="0" smtClean="0">
                <a:solidFill>
                  <a:srgbClr val="514A40"/>
                </a:solidFill>
              </a:rPr>
              <a:t>, </a:t>
            </a:r>
            <a:r>
              <a:rPr lang="it-IT" sz="2200" i="1" dirty="0" err="1" smtClean="0">
                <a:solidFill>
                  <a:srgbClr val="514A40"/>
                </a:solidFill>
              </a:rPr>
              <a:t>peculiarities</a:t>
            </a:r>
            <a:r>
              <a:rPr lang="it-IT" sz="2200" i="1" dirty="0" smtClean="0">
                <a:solidFill>
                  <a:srgbClr val="514A40"/>
                </a:solidFill>
              </a:rPr>
              <a:t>, ecc.).</a:t>
            </a: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Wide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variety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applications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fraud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intrusion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, fault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endParaRPr lang="it-IT" dirty="0">
              <a:solidFill>
                <a:srgbClr val="514A40"/>
              </a:solidFill>
              <a:latin typeface="Cambria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7048" y="2303517"/>
            <a:ext cx="2817904" cy="2419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763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Autofit/>
          </a:bodyPr>
          <a:lstStyle/>
          <a:p>
            <a:r>
              <a:rPr lang="it-IT" smtClean="0"/>
              <a:t>Relative density</a:t>
            </a:r>
            <a:endParaRPr lang="it-IT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44235" y="1079504"/>
                <a:ext cx="11903529" cy="4988531"/>
              </a:xfrm>
            </p:spPr>
            <p:txBody>
              <a:bodyPr>
                <a:noAutofit/>
              </a:bodyPr>
              <a:lstStyle/>
              <a:p>
                <a:r>
                  <a:rPr lang="it-IT" sz="2200" dirty="0" smtClean="0">
                    <a:solidFill>
                      <a:srgbClr val="514A40"/>
                    </a:solidFill>
                  </a:rPr>
                  <a:t>An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instance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that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lies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in a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neighborhood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with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low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density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is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declared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to be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anomalou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while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an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instance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that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lies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in a dense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neighborhood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is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declared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to be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normal</a:t>
                </a:r>
                <a:endParaRPr lang="it-IT" sz="2200" dirty="0" smtClean="0">
                  <a:solidFill>
                    <a:srgbClr val="514A40"/>
                  </a:solidFill>
                </a:endParaRPr>
              </a:p>
              <a:p>
                <a:r>
                  <a:rPr lang="it-IT" sz="2200" dirty="0" err="1" smtClean="0">
                    <a:solidFill>
                      <a:srgbClr val="514A40"/>
                    </a:solidFill>
                  </a:rPr>
                  <a:t>These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techniques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perform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poorly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if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the data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has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regions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of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varying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densities</a:t>
                </a:r>
                <a:endParaRPr lang="it-IT" sz="2200" dirty="0" smtClean="0">
                  <a:solidFill>
                    <a:srgbClr val="514A40"/>
                  </a:solidFill>
                </a:endParaRPr>
              </a:p>
              <a:p>
                <a:pPr lvl="1"/>
                <a:r>
                  <a:rPr lang="it-IT" sz="2000" dirty="0" smtClean="0">
                    <a:solidFill>
                      <a:srgbClr val="514A40"/>
                    </a:solidFill>
                  </a:rPr>
                  <a:t>LOF (Local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Outlier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Factor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): for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any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given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data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instance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, the LOF score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is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equal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to ratio of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average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local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density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(in 2D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2000" i="1" smtClean="0">
                            <a:solidFill>
                              <a:srgbClr val="514A4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000" b="0" i="1" smtClean="0">
                            <a:solidFill>
                              <a:srgbClr val="514A4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num>
                      <m:den>
                        <m:r>
                          <a:rPr lang="it-IT" sz="2000" i="1" smtClean="0">
                            <a:solidFill>
                              <a:srgbClr val="514A4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sSup>
                          <m:sSupPr>
                            <m:ctrlPr>
                              <a:rPr lang="it-IT" sz="2000" i="1" smtClean="0">
                                <a:solidFill>
                                  <a:srgbClr val="514A4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sz="2000" b="0" i="1" smtClean="0">
                                <a:solidFill>
                                  <a:srgbClr val="514A4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it-IT" sz="2000" b="0" i="1" smtClean="0">
                                <a:solidFill>
                                  <a:srgbClr val="514A4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it-IT" sz="2000" dirty="0" smtClean="0">
                    <a:solidFill>
                      <a:srgbClr val="514A40"/>
                    </a:solidFill>
                  </a:rPr>
                  <a:t>) of the </a:t>
                </a:r>
                <a:r>
                  <a:rPr lang="it-IT" sz="2000" i="1" dirty="0" smtClean="0">
                    <a:solidFill>
                      <a:srgbClr val="514A40"/>
                    </a:solidFill>
                  </a:rPr>
                  <a:t>k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nearest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neighbors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of the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instance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and the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local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density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of the data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instance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itself</a:t>
                </a:r>
                <a:endParaRPr lang="it-IT" sz="2000" dirty="0" smtClean="0">
                  <a:solidFill>
                    <a:srgbClr val="514A40"/>
                  </a:solidFill>
                </a:endParaRPr>
              </a:p>
              <a:p>
                <a:pPr lvl="1"/>
                <a:r>
                  <a:rPr lang="it-IT" sz="2000" dirty="0" smtClean="0">
                    <a:solidFill>
                      <a:srgbClr val="514A40"/>
                    </a:solidFill>
                  </a:rPr>
                  <a:t>COF(Connectivity–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based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Outlier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Factor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): the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neighborhood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for an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instance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is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computed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in an </a:t>
                </a:r>
                <a:r>
                  <a:rPr lang="it-IT" sz="2000" dirty="0" err="1" smtClean="0">
                    <a:solidFill>
                      <a:srgbClr val="514A40"/>
                    </a:solidFill>
                  </a:rPr>
                  <a:t>incremental</a:t>
                </a:r>
                <a:r>
                  <a:rPr lang="it-IT" sz="2000" dirty="0" smtClean="0">
                    <a:solidFill>
                      <a:srgbClr val="514A40"/>
                    </a:solidFill>
                  </a:rPr>
                  <a:t> mode</a:t>
                </a:r>
              </a:p>
            </p:txBody>
          </p:sp>
        </mc:Choice>
        <mc:Fallback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4235" y="1079504"/>
                <a:ext cx="11903529" cy="4988531"/>
              </a:xfrm>
              <a:blipFill rotWithShape="0">
                <a:blip r:embed="rId3"/>
                <a:stretch>
                  <a:fillRect l="-205" t="-15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0846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Autofit/>
          </a:bodyPr>
          <a:lstStyle/>
          <a:p>
            <a:r>
              <a:rPr lang="it-IT" smtClean="0"/>
              <a:t>Relative density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375" y="2400300"/>
            <a:ext cx="5429250" cy="2057400"/>
          </a:xfrm>
        </p:spPr>
      </p:pic>
    </p:spTree>
    <p:extLst>
      <p:ext uri="{BB962C8B-B14F-4D97-AF65-F5344CB8AC3E}">
        <p14:creationId xmlns:p14="http://schemas.microsoft.com/office/powerpoint/2010/main" val="519271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Autofit/>
          </a:bodyPr>
          <a:lstStyle/>
          <a:p>
            <a:r>
              <a:rPr lang="it-IT" smtClean="0"/>
              <a:t>Computational complexity</a:t>
            </a:r>
            <a:endParaRPr lang="it-IT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egnaposto contenuto 2"/>
              <p:cNvSpPr>
                <a:spLocks noGrp="1"/>
              </p:cNvSpPr>
              <p:nvPr>
                <p:ph idx="1"/>
              </p:nvPr>
            </p:nvSpPr>
            <p:spPr>
              <a:xfrm>
                <a:off x="144235" y="1079504"/>
                <a:ext cx="11903529" cy="4988531"/>
              </a:xfrm>
            </p:spPr>
            <p:txBody>
              <a:bodyPr>
                <a:noAutofit/>
              </a:bodyPr>
              <a:lstStyle/>
              <a:p>
                <a:r>
                  <a:rPr lang="it-IT" sz="2200" dirty="0" smtClean="0">
                    <a:solidFill>
                      <a:srgbClr val="514A40"/>
                    </a:solidFill>
                  </a:rPr>
                  <a:t>Basic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techniques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has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it-IT" sz="2200" b="0" i="1" smtClean="0">
                        <a:solidFill>
                          <a:srgbClr val="514A40"/>
                        </a:solidFill>
                        <a:latin typeface="Cambria Math" panose="02040503050406030204" pitchFamily="18" charset="0"/>
                      </a:rPr>
                      <m:t>𝑂</m:t>
                    </m:r>
                    <m:d>
                      <m:dPr>
                        <m:ctrlPr>
                          <a:rPr lang="it-IT" sz="2200" b="0" i="1" smtClean="0">
                            <a:solidFill>
                              <a:srgbClr val="514A4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it-IT" sz="2200" b="0" i="1" smtClean="0">
                                <a:solidFill>
                                  <a:srgbClr val="514A4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it-IT" sz="2200" b="0" i="1" smtClean="0">
                                <a:solidFill>
                                  <a:srgbClr val="514A40"/>
                                </a:solidFill>
                                <a:latin typeface="Cambria Math" panose="02040503050406030204" pitchFamily="18" charset="0"/>
                              </a:rPr>
                              <m:t>𝑁</m:t>
                            </m:r>
                          </m:e>
                          <m:sup>
                            <m:r>
                              <a:rPr lang="it-IT" sz="2200" b="0" i="1" smtClean="0">
                                <a:solidFill>
                                  <a:srgbClr val="514A40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r>
                  <a:rPr lang="it-IT" sz="20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complexity</a:t>
                </a:r>
              </a:p>
              <a:p>
                <a:r>
                  <a:rPr lang="it-IT" sz="2200" dirty="0" smtClean="0">
                    <a:solidFill>
                      <a:srgbClr val="514A40"/>
                    </a:solidFill>
                  </a:rPr>
                  <a:t>More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efficient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data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structure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can be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used</a:t>
                </a:r>
                <a:endParaRPr lang="it-IT" sz="2200" dirty="0" smtClean="0">
                  <a:solidFill>
                    <a:srgbClr val="514A40"/>
                  </a:solidFill>
                </a:endParaRPr>
              </a:p>
              <a:p>
                <a:r>
                  <a:rPr lang="it-IT" sz="2200" dirty="0" err="1" smtClean="0">
                    <a:solidFill>
                      <a:srgbClr val="514A40"/>
                    </a:solidFill>
                  </a:rPr>
                  <a:t>Several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techniques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has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directly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optimized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the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anomaly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detection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under the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assumption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that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only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the top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few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anomalies</a:t>
                </a:r>
                <a:r>
                  <a:rPr lang="it-IT" sz="2200" dirty="0" smtClean="0">
                    <a:solidFill>
                      <a:srgbClr val="514A40"/>
                    </a:solidFill>
                  </a:rPr>
                  <a:t> are </a:t>
                </a:r>
                <a:r>
                  <a:rPr lang="it-IT" sz="2200" dirty="0" err="1" smtClean="0">
                    <a:solidFill>
                      <a:srgbClr val="514A40"/>
                    </a:solidFill>
                  </a:rPr>
                  <a:t>insteresting</a:t>
                </a:r>
                <a:endParaRPr lang="it-IT" sz="2200" dirty="0" smtClean="0">
                  <a:solidFill>
                    <a:srgbClr val="514A40"/>
                  </a:solidFill>
                </a:endParaRPr>
              </a:p>
              <a:p>
                <a:pPr marL="45717" indent="0">
                  <a:buNone/>
                </a:pPr>
                <a:endParaRPr lang="it-IT" sz="2200" dirty="0" smtClean="0">
                  <a:solidFill>
                    <a:srgbClr val="514A40"/>
                  </a:solidFill>
                </a:endParaRPr>
              </a:p>
            </p:txBody>
          </p:sp>
        </mc:Choice>
        <mc:Fallback xmlns="">
          <p:sp>
            <p:nvSpPr>
              <p:cNvPr id="3" name="Segnaposto contenu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4235" y="1079504"/>
                <a:ext cx="11903529" cy="4988531"/>
              </a:xfrm>
              <a:blipFill rotWithShape="0">
                <a:blip r:embed="rId3"/>
                <a:stretch>
                  <a:fillRect l="-205" t="-158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6296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Advantages and disadvantages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Advantages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Unsupervised</a:t>
            </a:r>
            <a:r>
              <a:rPr lang="it-IT" sz="2000" dirty="0" smtClean="0">
                <a:solidFill>
                  <a:srgbClr val="514A40"/>
                </a:solidFill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</a:rPr>
              <a:t>purely</a:t>
            </a:r>
            <a:r>
              <a:rPr lang="it-IT" sz="2000" dirty="0" smtClean="0">
                <a:solidFill>
                  <a:srgbClr val="514A40"/>
                </a:solidFill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</a:rPr>
              <a:t>driven</a:t>
            </a:r>
            <a:r>
              <a:rPr lang="it-IT" sz="2000" dirty="0" smtClean="0">
                <a:solidFill>
                  <a:srgbClr val="514A40"/>
                </a:solidFill>
              </a:rPr>
              <a:t>)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Semisupervised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perform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better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than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unsupervised</a:t>
            </a:r>
            <a:r>
              <a:rPr lang="it-IT" sz="2000" dirty="0" smtClean="0">
                <a:solidFill>
                  <a:srgbClr val="514A40"/>
                </a:solidFill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</a:rPr>
              <a:t>term</a:t>
            </a:r>
            <a:r>
              <a:rPr lang="it-IT" sz="2000" dirty="0" smtClean="0">
                <a:solidFill>
                  <a:srgbClr val="514A40"/>
                </a:solidFill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</a:rPr>
              <a:t>missed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</a:rPr>
              <a:t>To </a:t>
            </a:r>
            <a:r>
              <a:rPr lang="it-IT" sz="2000" dirty="0" err="1" smtClean="0">
                <a:solidFill>
                  <a:srgbClr val="514A40"/>
                </a:solidFill>
              </a:rPr>
              <a:t>adapt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nearest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neighbor-based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 to a </a:t>
            </a:r>
            <a:r>
              <a:rPr lang="it-IT" sz="2000" dirty="0" err="1" smtClean="0">
                <a:solidFill>
                  <a:srgbClr val="514A40"/>
                </a:solidFill>
              </a:rPr>
              <a:t>different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type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straightforward</a:t>
            </a:r>
            <a:r>
              <a:rPr lang="it-IT" sz="2000" dirty="0" smtClean="0">
                <a:solidFill>
                  <a:srgbClr val="514A40"/>
                </a:solidFill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</a:rPr>
              <a:t>only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need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distance</a:t>
            </a:r>
            <a:r>
              <a:rPr lang="it-IT" sz="2000" dirty="0" smtClean="0">
                <a:solidFill>
                  <a:srgbClr val="514A40"/>
                </a:solidFill>
              </a:rPr>
              <a:t>)</a:t>
            </a:r>
          </a:p>
          <a:p>
            <a:r>
              <a:rPr lang="it-IT" sz="2200" dirty="0" err="1" smtClean="0">
                <a:solidFill>
                  <a:srgbClr val="514A40"/>
                </a:solidFill>
              </a:rPr>
              <a:t>Disadvantages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</a:rPr>
              <a:t>For </a:t>
            </a:r>
            <a:r>
              <a:rPr lang="it-IT" sz="2000" dirty="0" err="1" smtClean="0">
                <a:solidFill>
                  <a:srgbClr val="514A40"/>
                </a:solidFill>
              </a:rPr>
              <a:t>unsupervised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we</a:t>
            </a:r>
            <a:r>
              <a:rPr lang="it-IT" sz="2000" dirty="0" smtClean="0">
                <a:solidFill>
                  <a:srgbClr val="514A40"/>
                </a:solidFill>
              </a:rPr>
              <a:t> can </a:t>
            </a:r>
            <a:r>
              <a:rPr lang="it-IT" sz="2000" dirty="0" err="1" smtClean="0">
                <a:solidFill>
                  <a:srgbClr val="514A40"/>
                </a:solidFill>
              </a:rPr>
              <a:t>have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missed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without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enough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close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neighbors</a:t>
            </a:r>
            <a:r>
              <a:rPr lang="it-IT" sz="2000" dirty="0" smtClean="0">
                <a:solidFill>
                  <a:srgbClr val="514A40"/>
                </a:solidFill>
              </a:rPr>
              <a:t> or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with </a:t>
            </a:r>
            <a:r>
              <a:rPr lang="it-IT" sz="2000" dirty="0" err="1" smtClean="0">
                <a:solidFill>
                  <a:srgbClr val="514A40"/>
                </a:solidFill>
              </a:rPr>
              <a:t>enough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close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neighbors</a:t>
            </a:r>
            <a:r>
              <a:rPr lang="it-IT" sz="2000" dirty="0" smtClean="0">
                <a:solidFill>
                  <a:srgbClr val="514A40"/>
                </a:solidFill>
              </a:rPr>
              <a:t>)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Computational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complexity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Defining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distance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measures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between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</a:rPr>
              <a:t> can be </a:t>
            </a:r>
            <a:r>
              <a:rPr lang="it-IT" sz="2000" dirty="0" err="1" smtClean="0">
                <a:solidFill>
                  <a:srgbClr val="514A40"/>
                </a:solidFill>
              </a:rPr>
              <a:t>challenging</a:t>
            </a:r>
            <a:endParaRPr lang="it-IT" sz="2000" dirty="0" smtClean="0">
              <a:solidFill>
                <a:srgbClr val="514A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5909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Clustering-based anomaly detection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Unsupervised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techniques</a:t>
            </a:r>
            <a:endParaRPr lang="it-IT" sz="2200" dirty="0" smtClean="0">
              <a:solidFill>
                <a:srgbClr val="514A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126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Clustering-based anomaly detection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Unsupervised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techniques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Two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categories</a:t>
            </a:r>
            <a:r>
              <a:rPr lang="it-IT" sz="2200" dirty="0" smtClean="0">
                <a:solidFill>
                  <a:srgbClr val="514A40"/>
                </a:solidFill>
              </a:rPr>
              <a:t>: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belong</a:t>
            </a:r>
            <a:r>
              <a:rPr lang="it-IT" sz="2000" dirty="0" smtClean="0">
                <a:solidFill>
                  <a:srgbClr val="514A40"/>
                </a:solidFill>
              </a:rPr>
              <a:t> to a cluster in the data, </a:t>
            </a:r>
            <a:r>
              <a:rPr lang="it-IT" sz="2000" dirty="0" err="1" smtClean="0">
                <a:solidFill>
                  <a:srgbClr val="514A40"/>
                </a:solidFill>
              </a:rPr>
              <a:t>while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do </a:t>
            </a:r>
            <a:r>
              <a:rPr lang="it-IT" sz="2000" dirty="0" err="1" smtClean="0">
                <a:solidFill>
                  <a:srgbClr val="514A40"/>
                </a:solidFill>
              </a:rPr>
              <a:t>not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belong</a:t>
            </a:r>
            <a:r>
              <a:rPr lang="it-IT" sz="2000" dirty="0" smtClean="0">
                <a:solidFill>
                  <a:srgbClr val="514A40"/>
                </a:solidFill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</a:rPr>
              <a:t>any</a:t>
            </a:r>
            <a:r>
              <a:rPr lang="it-IT" sz="2000" dirty="0" smtClean="0">
                <a:solidFill>
                  <a:srgbClr val="514A40"/>
                </a:solidFill>
              </a:rPr>
              <a:t> cluster</a:t>
            </a:r>
          </a:p>
          <a:p>
            <a:pPr lvl="2"/>
            <a:r>
              <a:rPr lang="it-IT" sz="2000" dirty="0" err="1" smtClean="0">
                <a:solidFill>
                  <a:srgbClr val="514A40"/>
                </a:solidFill>
              </a:rPr>
              <a:t>Apply</a:t>
            </a:r>
            <a:r>
              <a:rPr lang="it-IT" sz="2000" dirty="0" smtClean="0">
                <a:solidFill>
                  <a:srgbClr val="514A40"/>
                </a:solidFill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</a:rPr>
              <a:t>known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clustering-based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algorithm</a:t>
            </a:r>
            <a:r>
              <a:rPr lang="it-IT" sz="2000" dirty="0" smtClean="0">
                <a:solidFill>
                  <a:srgbClr val="514A40"/>
                </a:solidFill>
              </a:rPr>
              <a:t> to the data set and </a:t>
            </a:r>
            <a:r>
              <a:rPr lang="it-IT" sz="2000" dirty="0" err="1" smtClean="0">
                <a:solidFill>
                  <a:srgbClr val="514A40"/>
                </a:solidFill>
              </a:rPr>
              <a:t>declare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any</a:t>
            </a:r>
            <a:r>
              <a:rPr lang="it-IT" sz="2000" dirty="0" smtClean="0">
                <a:solidFill>
                  <a:srgbClr val="514A40"/>
                </a:solidFill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that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does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not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belong</a:t>
            </a:r>
            <a:r>
              <a:rPr lang="it-IT" sz="2000" dirty="0" smtClean="0">
                <a:solidFill>
                  <a:srgbClr val="514A40"/>
                </a:solidFill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</a:rPr>
              <a:t>any</a:t>
            </a:r>
            <a:r>
              <a:rPr lang="it-IT" sz="2000" dirty="0" smtClean="0">
                <a:solidFill>
                  <a:srgbClr val="514A40"/>
                </a:solidFill>
              </a:rPr>
              <a:t> cluster </a:t>
            </a:r>
            <a:r>
              <a:rPr lang="it-IT" sz="2000" dirty="0" err="1" smtClean="0">
                <a:solidFill>
                  <a:srgbClr val="514A40"/>
                </a:solidFill>
              </a:rPr>
              <a:t>as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anomalous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lie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close</a:t>
            </a:r>
            <a:r>
              <a:rPr lang="it-IT" sz="2000" dirty="0" smtClean="0">
                <a:solidFill>
                  <a:srgbClr val="514A40"/>
                </a:solidFill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</a:rPr>
              <a:t>their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closest</a:t>
            </a:r>
            <a:r>
              <a:rPr lang="it-IT" sz="2000" dirty="0" smtClean="0">
                <a:solidFill>
                  <a:srgbClr val="514A40"/>
                </a:solidFill>
              </a:rPr>
              <a:t> cluster </a:t>
            </a:r>
            <a:r>
              <a:rPr lang="it-IT" sz="2000" dirty="0" err="1" smtClean="0">
                <a:solidFill>
                  <a:srgbClr val="514A40"/>
                </a:solidFill>
              </a:rPr>
              <a:t>centroid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while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are far </a:t>
            </a:r>
            <a:r>
              <a:rPr lang="it-IT" sz="2000" dirty="0" err="1" smtClean="0">
                <a:solidFill>
                  <a:srgbClr val="514A40"/>
                </a:solidFill>
              </a:rPr>
              <a:t>away</a:t>
            </a:r>
            <a:r>
              <a:rPr lang="it-IT" sz="2000" dirty="0" smtClean="0">
                <a:solidFill>
                  <a:srgbClr val="514A40"/>
                </a:solidFill>
              </a:rPr>
              <a:t> from </a:t>
            </a:r>
            <a:r>
              <a:rPr lang="it-IT" sz="2000" dirty="0" err="1" smtClean="0">
                <a:solidFill>
                  <a:srgbClr val="514A40"/>
                </a:solidFill>
              </a:rPr>
              <a:t>their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closest</a:t>
            </a:r>
            <a:r>
              <a:rPr lang="it-IT" sz="2000" dirty="0" smtClean="0">
                <a:solidFill>
                  <a:srgbClr val="514A40"/>
                </a:solidFill>
              </a:rPr>
              <a:t> cluster </a:t>
            </a:r>
            <a:r>
              <a:rPr lang="it-IT" sz="2000" dirty="0" err="1" smtClean="0">
                <a:solidFill>
                  <a:srgbClr val="514A40"/>
                </a:solidFill>
              </a:rPr>
              <a:t>centroid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2"/>
            <a:r>
              <a:rPr lang="it-IT" sz="2000" dirty="0" smtClean="0">
                <a:solidFill>
                  <a:srgbClr val="514A40"/>
                </a:solidFill>
              </a:rPr>
              <a:t>The data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clustered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using</a:t>
            </a:r>
            <a:r>
              <a:rPr lang="it-IT" sz="2000" dirty="0" smtClean="0">
                <a:solidFill>
                  <a:srgbClr val="514A40"/>
                </a:solidFill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</a:rPr>
              <a:t>clustering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algorithm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then</a:t>
            </a:r>
            <a:r>
              <a:rPr lang="it-IT" sz="2000" dirty="0" smtClean="0">
                <a:solidFill>
                  <a:srgbClr val="514A40"/>
                </a:solidFill>
              </a:rPr>
              <a:t>, for </a:t>
            </a:r>
            <a:r>
              <a:rPr lang="it-IT" sz="2000" dirty="0" err="1" smtClean="0">
                <a:solidFill>
                  <a:srgbClr val="514A40"/>
                </a:solidFill>
              </a:rPr>
              <a:t>each</a:t>
            </a:r>
            <a:r>
              <a:rPr lang="it-IT" sz="2000" dirty="0" smtClean="0">
                <a:solidFill>
                  <a:srgbClr val="514A40"/>
                </a:solidFill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its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distance</a:t>
            </a:r>
            <a:r>
              <a:rPr lang="it-IT" sz="2000" dirty="0" smtClean="0">
                <a:solidFill>
                  <a:srgbClr val="514A40"/>
                </a:solidFill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</a:rPr>
              <a:t>its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closest</a:t>
            </a:r>
            <a:r>
              <a:rPr lang="it-IT" sz="2000" dirty="0" smtClean="0">
                <a:solidFill>
                  <a:srgbClr val="514A40"/>
                </a:solidFill>
              </a:rPr>
              <a:t> cluster </a:t>
            </a:r>
            <a:r>
              <a:rPr lang="it-IT" sz="2000" dirty="0" err="1" smtClean="0">
                <a:solidFill>
                  <a:srgbClr val="514A40"/>
                </a:solidFill>
              </a:rPr>
              <a:t>centroid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calculated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its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smtClean="0">
                <a:solidFill>
                  <a:srgbClr val="514A40"/>
                </a:solidFill>
              </a:rPr>
              <a:t>score</a:t>
            </a:r>
            <a:endParaRPr lang="it-IT" sz="2000" dirty="0" smtClean="0">
              <a:solidFill>
                <a:srgbClr val="514A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176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Clustering-based anomaly detection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Unsupervised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techniques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Two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categories</a:t>
            </a:r>
            <a:r>
              <a:rPr lang="it-IT" sz="2200" dirty="0" smtClean="0">
                <a:solidFill>
                  <a:srgbClr val="514A40"/>
                </a:solidFill>
              </a:rPr>
              <a:t>: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belong</a:t>
            </a:r>
            <a:r>
              <a:rPr lang="it-IT" sz="2000" dirty="0" smtClean="0">
                <a:solidFill>
                  <a:srgbClr val="514A40"/>
                </a:solidFill>
              </a:rPr>
              <a:t> to a cluster in the data, </a:t>
            </a:r>
            <a:r>
              <a:rPr lang="it-IT" sz="2000" dirty="0" err="1" smtClean="0">
                <a:solidFill>
                  <a:srgbClr val="514A40"/>
                </a:solidFill>
              </a:rPr>
              <a:t>while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do </a:t>
            </a:r>
            <a:r>
              <a:rPr lang="it-IT" sz="2000" dirty="0" err="1" smtClean="0">
                <a:solidFill>
                  <a:srgbClr val="514A40"/>
                </a:solidFill>
              </a:rPr>
              <a:t>not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belong</a:t>
            </a:r>
            <a:r>
              <a:rPr lang="it-IT" sz="2000" dirty="0" smtClean="0">
                <a:solidFill>
                  <a:srgbClr val="514A40"/>
                </a:solidFill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</a:rPr>
              <a:t>any</a:t>
            </a:r>
            <a:r>
              <a:rPr lang="it-IT" sz="2000" dirty="0" smtClean="0">
                <a:solidFill>
                  <a:srgbClr val="514A40"/>
                </a:solidFill>
              </a:rPr>
              <a:t> cluster</a:t>
            </a:r>
          </a:p>
          <a:p>
            <a:pPr lvl="2"/>
            <a:r>
              <a:rPr lang="it-IT" sz="2000" dirty="0" err="1" smtClean="0">
                <a:solidFill>
                  <a:srgbClr val="514A40"/>
                </a:solidFill>
              </a:rPr>
              <a:t>Apply</a:t>
            </a:r>
            <a:r>
              <a:rPr lang="it-IT" sz="2000" dirty="0" smtClean="0">
                <a:solidFill>
                  <a:srgbClr val="514A40"/>
                </a:solidFill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</a:rPr>
              <a:t>known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clustering-based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algorithm</a:t>
            </a:r>
            <a:r>
              <a:rPr lang="it-IT" sz="2000" dirty="0" smtClean="0">
                <a:solidFill>
                  <a:srgbClr val="514A40"/>
                </a:solidFill>
              </a:rPr>
              <a:t> to the data set and </a:t>
            </a:r>
            <a:r>
              <a:rPr lang="it-IT" sz="2000" dirty="0" err="1" smtClean="0">
                <a:solidFill>
                  <a:srgbClr val="514A40"/>
                </a:solidFill>
              </a:rPr>
              <a:t>declare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any</a:t>
            </a:r>
            <a:r>
              <a:rPr lang="it-IT" sz="2000" dirty="0" smtClean="0">
                <a:solidFill>
                  <a:srgbClr val="514A40"/>
                </a:solidFill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that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does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not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belong</a:t>
            </a:r>
            <a:r>
              <a:rPr lang="it-IT" sz="2000" dirty="0" smtClean="0">
                <a:solidFill>
                  <a:srgbClr val="514A40"/>
                </a:solidFill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</a:rPr>
              <a:t>any</a:t>
            </a:r>
            <a:r>
              <a:rPr lang="it-IT" sz="2000" dirty="0" smtClean="0">
                <a:solidFill>
                  <a:srgbClr val="514A40"/>
                </a:solidFill>
              </a:rPr>
              <a:t> cluster </a:t>
            </a:r>
            <a:r>
              <a:rPr lang="it-IT" sz="2000" dirty="0" err="1" smtClean="0">
                <a:solidFill>
                  <a:srgbClr val="514A40"/>
                </a:solidFill>
              </a:rPr>
              <a:t>as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anomalous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lie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close</a:t>
            </a:r>
            <a:r>
              <a:rPr lang="it-IT" sz="2000" dirty="0" smtClean="0">
                <a:solidFill>
                  <a:srgbClr val="514A40"/>
                </a:solidFill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</a:rPr>
              <a:t>their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closest</a:t>
            </a:r>
            <a:r>
              <a:rPr lang="it-IT" sz="2000" dirty="0" smtClean="0">
                <a:solidFill>
                  <a:srgbClr val="514A40"/>
                </a:solidFill>
              </a:rPr>
              <a:t> cluster </a:t>
            </a:r>
            <a:r>
              <a:rPr lang="it-IT" sz="2000" dirty="0" err="1" smtClean="0">
                <a:solidFill>
                  <a:srgbClr val="514A40"/>
                </a:solidFill>
              </a:rPr>
              <a:t>centroid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while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are far </a:t>
            </a:r>
            <a:r>
              <a:rPr lang="it-IT" sz="2000" dirty="0" err="1" smtClean="0">
                <a:solidFill>
                  <a:srgbClr val="514A40"/>
                </a:solidFill>
              </a:rPr>
              <a:t>away</a:t>
            </a:r>
            <a:r>
              <a:rPr lang="it-IT" sz="2000" dirty="0" smtClean="0">
                <a:solidFill>
                  <a:srgbClr val="514A40"/>
                </a:solidFill>
              </a:rPr>
              <a:t> from </a:t>
            </a:r>
            <a:r>
              <a:rPr lang="it-IT" sz="2000" dirty="0" err="1" smtClean="0">
                <a:solidFill>
                  <a:srgbClr val="514A40"/>
                </a:solidFill>
              </a:rPr>
              <a:t>their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closest</a:t>
            </a:r>
            <a:r>
              <a:rPr lang="it-IT" sz="2000" dirty="0" smtClean="0">
                <a:solidFill>
                  <a:srgbClr val="514A40"/>
                </a:solidFill>
              </a:rPr>
              <a:t> cluster </a:t>
            </a:r>
            <a:r>
              <a:rPr lang="it-IT" sz="2000" dirty="0" err="1" smtClean="0">
                <a:solidFill>
                  <a:srgbClr val="514A40"/>
                </a:solidFill>
              </a:rPr>
              <a:t>centroid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2"/>
            <a:r>
              <a:rPr lang="it-IT" sz="2000" dirty="0" smtClean="0">
                <a:solidFill>
                  <a:srgbClr val="514A40"/>
                </a:solidFill>
              </a:rPr>
              <a:t>The data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clustered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using</a:t>
            </a:r>
            <a:r>
              <a:rPr lang="it-IT" sz="2000" dirty="0" smtClean="0">
                <a:solidFill>
                  <a:srgbClr val="514A40"/>
                </a:solidFill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</a:rPr>
              <a:t>clustering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algorithm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then</a:t>
            </a:r>
            <a:r>
              <a:rPr lang="it-IT" sz="2000" dirty="0" smtClean="0">
                <a:solidFill>
                  <a:srgbClr val="514A40"/>
                </a:solidFill>
              </a:rPr>
              <a:t>, for </a:t>
            </a:r>
            <a:r>
              <a:rPr lang="it-IT" sz="2000" dirty="0" err="1" smtClean="0">
                <a:solidFill>
                  <a:srgbClr val="514A40"/>
                </a:solidFill>
              </a:rPr>
              <a:t>each</a:t>
            </a:r>
            <a:r>
              <a:rPr lang="it-IT" sz="2000" dirty="0" smtClean="0">
                <a:solidFill>
                  <a:srgbClr val="514A40"/>
                </a:solidFill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its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distance</a:t>
            </a:r>
            <a:r>
              <a:rPr lang="it-IT" sz="2000" dirty="0" smtClean="0">
                <a:solidFill>
                  <a:srgbClr val="514A40"/>
                </a:solidFill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</a:rPr>
              <a:t>its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closest</a:t>
            </a:r>
            <a:r>
              <a:rPr lang="it-IT" sz="2000" dirty="0" smtClean="0">
                <a:solidFill>
                  <a:srgbClr val="514A40"/>
                </a:solidFill>
              </a:rPr>
              <a:t> cluster </a:t>
            </a:r>
            <a:r>
              <a:rPr lang="it-IT" sz="2000" dirty="0" err="1" smtClean="0">
                <a:solidFill>
                  <a:srgbClr val="514A40"/>
                </a:solidFill>
              </a:rPr>
              <a:t>centroid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calculated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its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</a:rPr>
              <a:t> score</a:t>
            </a:r>
          </a:p>
          <a:p>
            <a:r>
              <a:rPr lang="it-IT" sz="2200" dirty="0" err="1" smtClean="0">
                <a:solidFill>
                  <a:srgbClr val="514A40"/>
                </a:solidFill>
              </a:rPr>
              <a:t>If</a:t>
            </a:r>
            <a:r>
              <a:rPr lang="it-IT" sz="2200" dirty="0" smtClean="0">
                <a:solidFill>
                  <a:srgbClr val="514A40"/>
                </a:solidFill>
              </a:rPr>
              <a:t> the </a:t>
            </a:r>
            <a:r>
              <a:rPr lang="it-IT" sz="2200" dirty="0" err="1" smtClean="0">
                <a:solidFill>
                  <a:srgbClr val="514A40"/>
                </a:solidFill>
              </a:rPr>
              <a:t>anomalies</a:t>
            </a:r>
            <a:r>
              <a:rPr lang="it-IT" sz="2200" dirty="0" smtClean="0">
                <a:solidFill>
                  <a:srgbClr val="514A40"/>
                </a:solidFill>
              </a:rPr>
              <a:t> in the data </a:t>
            </a:r>
            <a:r>
              <a:rPr lang="it-IT" sz="2200" dirty="0" err="1" smtClean="0">
                <a:solidFill>
                  <a:srgbClr val="514A40"/>
                </a:solidFill>
              </a:rPr>
              <a:t>form</a:t>
            </a:r>
            <a:r>
              <a:rPr lang="it-IT" sz="2200" dirty="0" smtClean="0">
                <a:solidFill>
                  <a:srgbClr val="514A40"/>
                </a:solidFill>
              </a:rPr>
              <a:t> clusters by </a:t>
            </a:r>
            <a:r>
              <a:rPr lang="it-IT" sz="2200" dirty="0" err="1" smtClean="0">
                <a:solidFill>
                  <a:srgbClr val="514A40"/>
                </a:solidFill>
              </a:rPr>
              <a:t>themselves</a:t>
            </a:r>
            <a:r>
              <a:rPr lang="it-IT" sz="2200" dirty="0" smtClean="0">
                <a:solidFill>
                  <a:srgbClr val="514A40"/>
                </a:solidFill>
              </a:rPr>
              <a:t>, </a:t>
            </a:r>
            <a:r>
              <a:rPr lang="it-IT" sz="2200" dirty="0" err="1" smtClean="0">
                <a:solidFill>
                  <a:srgbClr val="514A40"/>
                </a:solidFill>
              </a:rPr>
              <a:t>these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techniques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will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not</a:t>
            </a:r>
            <a:r>
              <a:rPr lang="it-IT" sz="2200" dirty="0" smtClean="0">
                <a:solidFill>
                  <a:srgbClr val="514A40"/>
                </a:solidFill>
              </a:rPr>
              <a:t> be </a:t>
            </a:r>
            <a:r>
              <a:rPr lang="it-IT" sz="2200" dirty="0" err="1" smtClean="0">
                <a:solidFill>
                  <a:srgbClr val="514A40"/>
                </a:solidFill>
              </a:rPr>
              <a:t>able</a:t>
            </a:r>
            <a:r>
              <a:rPr lang="it-IT" sz="2200" dirty="0" smtClean="0">
                <a:solidFill>
                  <a:srgbClr val="514A40"/>
                </a:solidFill>
              </a:rPr>
              <a:t> to </a:t>
            </a:r>
            <a:r>
              <a:rPr lang="it-IT" sz="2200" dirty="0" err="1" smtClean="0">
                <a:solidFill>
                  <a:srgbClr val="514A40"/>
                </a:solidFill>
              </a:rPr>
              <a:t>detect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such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anomalies</a:t>
            </a:r>
            <a:r>
              <a:rPr lang="it-IT" sz="2200" dirty="0" smtClean="0">
                <a:solidFill>
                  <a:srgbClr val="514A40"/>
                </a:solidFill>
              </a:rPr>
              <a:t>.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belong</a:t>
            </a:r>
            <a:r>
              <a:rPr lang="it-IT" sz="2000" dirty="0" smtClean="0">
                <a:solidFill>
                  <a:srgbClr val="514A40"/>
                </a:solidFill>
              </a:rPr>
              <a:t> to large and dense clusters, </a:t>
            </a:r>
            <a:r>
              <a:rPr lang="it-IT" sz="2000" dirty="0" err="1" smtClean="0">
                <a:solidFill>
                  <a:srgbClr val="514A40"/>
                </a:solidFill>
              </a:rPr>
              <a:t>while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belong</a:t>
            </a:r>
            <a:r>
              <a:rPr lang="it-IT" sz="2000" dirty="0" smtClean="0">
                <a:solidFill>
                  <a:srgbClr val="514A40"/>
                </a:solidFill>
              </a:rPr>
              <a:t> to small or sparse cluster</a:t>
            </a:r>
          </a:p>
        </p:txBody>
      </p:sp>
    </p:spTree>
    <p:extLst>
      <p:ext uri="{BB962C8B-B14F-4D97-AF65-F5344CB8AC3E}">
        <p14:creationId xmlns:p14="http://schemas.microsoft.com/office/powerpoint/2010/main" val="3828021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Autofit/>
          </a:bodyPr>
          <a:lstStyle/>
          <a:p>
            <a:r>
              <a:rPr lang="it-IT" smtClean="0"/>
              <a:t>Computational complexity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Depends</a:t>
            </a:r>
            <a:r>
              <a:rPr lang="it-IT" sz="2200" dirty="0" smtClean="0">
                <a:solidFill>
                  <a:srgbClr val="514A40"/>
                </a:solidFill>
              </a:rPr>
              <a:t> on the </a:t>
            </a:r>
            <a:r>
              <a:rPr lang="it-IT" sz="2200" dirty="0" err="1" smtClean="0">
                <a:solidFill>
                  <a:srgbClr val="514A40"/>
                </a:solidFill>
              </a:rPr>
              <a:t>clustering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algorithm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used</a:t>
            </a:r>
            <a:r>
              <a:rPr lang="it-IT" sz="2200" dirty="0" smtClean="0">
                <a:solidFill>
                  <a:srgbClr val="514A40"/>
                </a:solidFill>
              </a:rPr>
              <a:t> to generate clusters from the data</a:t>
            </a:r>
          </a:p>
          <a:p>
            <a:r>
              <a:rPr lang="it-IT" sz="2200" dirty="0" smtClean="0">
                <a:solidFill>
                  <a:srgbClr val="514A40"/>
                </a:solidFill>
              </a:rPr>
              <a:t>Clustering </a:t>
            </a:r>
            <a:r>
              <a:rPr lang="it-IT" sz="2200" dirty="0" err="1" smtClean="0">
                <a:solidFill>
                  <a:srgbClr val="514A40"/>
                </a:solidFill>
              </a:rPr>
              <a:t>algorithms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have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generally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quadratic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complexity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Heuristic-based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techniques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have</a:t>
            </a:r>
            <a:r>
              <a:rPr lang="it-IT" sz="2200" dirty="0" smtClean="0">
                <a:solidFill>
                  <a:srgbClr val="514A40"/>
                </a:solidFill>
              </a:rPr>
              <a:t> linear </a:t>
            </a:r>
            <a:r>
              <a:rPr lang="it-IT" sz="2200" dirty="0" err="1" smtClean="0">
                <a:solidFill>
                  <a:srgbClr val="514A40"/>
                </a:solidFill>
              </a:rPr>
              <a:t>complexity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Testing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phase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really</a:t>
            </a:r>
            <a:r>
              <a:rPr lang="it-IT" sz="2200" dirty="0" smtClean="0">
                <a:solidFill>
                  <a:srgbClr val="514A40"/>
                </a:solidFill>
              </a:rPr>
              <a:t> fast </a:t>
            </a:r>
            <a:r>
              <a:rPr lang="it-IT" sz="2200" dirty="0" err="1" smtClean="0">
                <a:solidFill>
                  <a:srgbClr val="514A40"/>
                </a:solidFill>
              </a:rPr>
              <a:t>since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envolves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comparing</a:t>
            </a:r>
            <a:r>
              <a:rPr lang="it-IT" sz="2200" dirty="0" smtClean="0">
                <a:solidFill>
                  <a:srgbClr val="514A40"/>
                </a:solidFill>
              </a:rPr>
              <a:t> a test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with a small </a:t>
            </a:r>
            <a:r>
              <a:rPr lang="it-IT" sz="2200" dirty="0" err="1" smtClean="0">
                <a:solidFill>
                  <a:srgbClr val="514A40"/>
                </a:solidFill>
              </a:rPr>
              <a:t>number</a:t>
            </a:r>
            <a:r>
              <a:rPr lang="it-IT" sz="2200" dirty="0" smtClean="0">
                <a:solidFill>
                  <a:srgbClr val="514A40"/>
                </a:solidFill>
              </a:rPr>
              <a:t> of clusters</a:t>
            </a:r>
          </a:p>
          <a:p>
            <a:pPr marL="45717" indent="0">
              <a:buNone/>
            </a:pPr>
            <a:endParaRPr lang="it-IT" sz="2200" dirty="0" smtClean="0">
              <a:solidFill>
                <a:srgbClr val="514A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53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Advantages and disadvantages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Advantages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Unsupervised</a:t>
            </a:r>
            <a:r>
              <a:rPr lang="it-IT" sz="2000" dirty="0" smtClean="0">
                <a:solidFill>
                  <a:srgbClr val="514A40"/>
                </a:solidFill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</a:rPr>
              <a:t>purely</a:t>
            </a:r>
            <a:r>
              <a:rPr lang="it-IT" sz="2000" dirty="0" smtClean="0">
                <a:solidFill>
                  <a:srgbClr val="514A40"/>
                </a:solidFill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</a:rPr>
              <a:t>driven</a:t>
            </a:r>
            <a:r>
              <a:rPr lang="it-IT" sz="2000" dirty="0" smtClean="0">
                <a:solidFill>
                  <a:srgbClr val="514A40"/>
                </a:solidFill>
              </a:rPr>
              <a:t>)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</a:rPr>
              <a:t>To </a:t>
            </a:r>
            <a:r>
              <a:rPr lang="it-IT" sz="2000" dirty="0" err="1" smtClean="0">
                <a:solidFill>
                  <a:srgbClr val="514A40"/>
                </a:solidFill>
              </a:rPr>
              <a:t>adapt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clustering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 to a </a:t>
            </a:r>
            <a:r>
              <a:rPr lang="it-IT" sz="2000" dirty="0" err="1" smtClean="0">
                <a:solidFill>
                  <a:srgbClr val="514A40"/>
                </a:solidFill>
              </a:rPr>
              <a:t>different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type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straightforward</a:t>
            </a:r>
            <a:r>
              <a:rPr lang="it-IT" sz="2000" dirty="0" smtClean="0">
                <a:solidFill>
                  <a:srgbClr val="514A40"/>
                </a:solidFill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</a:rPr>
              <a:t>clustering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algorithm</a:t>
            </a:r>
            <a:r>
              <a:rPr lang="it-IT" sz="2000" dirty="0" smtClean="0">
                <a:solidFill>
                  <a:srgbClr val="514A40"/>
                </a:solidFill>
              </a:rPr>
              <a:t>)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Testing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phase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very</a:t>
            </a:r>
            <a:r>
              <a:rPr lang="it-IT" sz="2000" dirty="0" smtClean="0">
                <a:solidFill>
                  <a:srgbClr val="514A40"/>
                </a:solidFill>
              </a:rPr>
              <a:t> fast</a:t>
            </a:r>
          </a:p>
          <a:p>
            <a:r>
              <a:rPr lang="it-IT" sz="2200" dirty="0" err="1" smtClean="0">
                <a:solidFill>
                  <a:srgbClr val="514A40"/>
                </a:solidFill>
              </a:rPr>
              <a:t>Disadvantages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</a:rPr>
              <a:t>Performance </a:t>
            </a:r>
            <a:r>
              <a:rPr lang="it-IT" sz="2000" dirty="0" err="1" smtClean="0">
                <a:solidFill>
                  <a:srgbClr val="514A40"/>
                </a:solidFill>
              </a:rPr>
              <a:t>depends</a:t>
            </a:r>
            <a:r>
              <a:rPr lang="it-IT" sz="2000" dirty="0" smtClean="0">
                <a:solidFill>
                  <a:srgbClr val="514A40"/>
                </a:solidFill>
              </a:rPr>
              <a:t> on the </a:t>
            </a:r>
            <a:r>
              <a:rPr lang="it-IT" sz="2000" dirty="0" err="1" smtClean="0">
                <a:solidFill>
                  <a:srgbClr val="514A40"/>
                </a:solidFill>
              </a:rPr>
              <a:t>effectiveness</a:t>
            </a:r>
            <a:r>
              <a:rPr lang="it-IT" sz="2000" dirty="0" smtClean="0">
                <a:solidFill>
                  <a:srgbClr val="514A40"/>
                </a:solidFill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</a:rPr>
              <a:t>clustering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algorithm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Many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detect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as</a:t>
            </a:r>
            <a:r>
              <a:rPr lang="it-IT" sz="2000" dirty="0" smtClean="0">
                <a:solidFill>
                  <a:srgbClr val="514A40"/>
                </a:solidFill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</a:rPr>
              <a:t>byproduct</a:t>
            </a:r>
            <a:r>
              <a:rPr lang="it-IT" sz="2000" dirty="0" smtClean="0">
                <a:solidFill>
                  <a:srgbClr val="514A40"/>
                </a:solidFill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</a:rPr>
              <a:t>clustering</a:t>
            </a:r>
            <a:r>
              <a:rPr lang="it-IT" sz="2000" dirty="0" smtClean="0">
                <a:solidFill>
                  <a:srgbClr val="514A40"/>
                </a:solidFill>
              </a:rPr>
              <a:t>, and </a:t>
            </a:r>
            <a:r>
              <a:rPr lang="it-IT" sz="2000" dirty="0" err="1" smtClean="0">
                <a:solidFill>
                  <a:srgbClr val="514A40"/>
                </a:solidFill>
              </a:rPr>
              <a:t>hence</a:t>
            </a:r>
            <a:r>
              <a:rPr lang="it-IT" sz="2000" dirty="0" smtClean="0">
                <a:solidFill>
                  <a:srgbClr val="514A40"/>
                </a:solidFill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</a:rPr>
              <a:t>not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optimized</a:t>
            </a:r>
            <a:r>
              <a:rPr lang="it-IT" sz="2000" dirty="0" smtClean="0">
                <a:solidFill>
                  <a:srgbClr val="514A40"/>
                </a:solidFill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detection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Several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clustering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algorithms</a:t>
            </a:r>
            <a:r>
              <a:rPr lang="it-IT" sz="2000" dirty="0" smtClean="0">
                <a:solidFill>
                  <a:srgbClr val="514A40"/>
                </a:solidFill>
              </a:rPr>
              <a:t> force </a:t>
            </a:r>
            <a:r>
              <a:rPr lang="it-IT" sz="2000" dirty="0" err="1" smtClean="0">
                <a:solidFill>
                  <a:srgbClr val="514A40"/>
                </a:solidFill>
              </a:rPr>
              <a:t>every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instance</a:t>
            </a:r>
            <a:r>
              <a:rPr lang="it-IT" sz="2000" dirty="0" smtClean="0">
                <a:solidFill>
                  <a:srgbClr val="514A40"/>
                </a:solidFill>
              </a:rPr>
              <a:t> to be </a:t>
            </a:r>
            <a:r>
              <a:rPr lang="it-IT" sz="2000" dirty="0" err="1" smtClean="0">
                <a:solidFill>
                  <a:srgbClr val="514A40"/>
                </a:solidFill>
              </a:rPr>
              <a:t>assigned</a:t>
            </a:r>
            <a:r>
              <a:rPr lang="it-IT" sz="2000" dirty="0" smtClean="0">
                <a:solidFill>
                  <a:srgbClr val="514A40"/>
                </a:solidFill>
              </a:rPr>
              <a:t> to some cluster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Several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clustering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based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</a:rPr>
              <a:t>effective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only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when</a:t>
            </a:r>
            <a:r>
              <a:rPr lang="it-IT" sz="2000" dirty="0" smtClean="0">
                <a:solidFill>
                  <a:srgbClr val="514A40"/>
                </a:solidFill>
              </a:rPr>
              <a:t> the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do </a:t>
            </a:r>
            <a:r>
              <a:rPr lang="it-IT" sz="2000" dirty="0" err="1" smtClean="0">
                <a:solidFill>
                  <a:srgbClr val="514A40"/>
                </a:solidFill>
              </a:rPr>
              <a:t>not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form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significant</a:t>
            </a:r>
            <a:r>
              <a:rPr lang="it-IT" sz="2000" dirty="0" smtClean="0">
                <a:solidFill>
                  <a:srgbClr val="514A40"/>
                </a:solidFill>
              </a:rPr>
              <a:t> clusters </a:t>
            </a:r>
            <a:r>
              <a:rPr lang="it-IT" sz="2000" dirty="0" err="1" smtClean="0">
                <a:solidFill>
                  <a:srgbClr val="514A40"/>
                </a:solidFill>
              </a:rPr>
              <a:t>among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themselves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Computational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complexity</a:t>
            </a:r>
            <a:r>
              <a:rPr lang="it-IT" sz="2000" dirty="0" smtClean="0">
                <a:solidFill>
                  <a:srgbClr val="514A40"/>
                </a:solidFill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</a:rPr>
              <a:t>clustering</a:t>
            </a:r>
            <a:r>
              <a:rPr lang="it-IT" sz="2000" dirty="0" smtClean="0">
                <a:solidFill>
                  <a:srgbClr val="514A40"/>
                </a:solidFill>
              </a:rPr>
              <a:t> the data</a:t>
            </a:r>
          </a:p>
        </p:txBody>
      </p:sp>
    </p:spTree>
    <p:extLst>
      <p:ext uri="{BB962C8B-B14F-4D97-AF65-F5344CB8AC3E}">
        <p14:creationId xmlns:p14="http://schemas.microsoft.com/office/powerpoint/2010/main" val="3602671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Other techniques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dirty="0" smtClean="0">
                <a:solidFill>
                  <a:srgbClr val="514A40"/>
                </a:solidFill>
              </a:rPr>
              <a:t>Statistical </a:t>
            </a:r>
            <a:r>
              <a:rPr lang="it-IT" sz="2200" dirty="0" err="1" smtClean="0">
                <a:solidFill>
                  <a:srgbClr val="514A40"/>
                </a:solidFill>
              </a:rPr>
              <a:t>anomaly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techniques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1800" dirty="0" err="1" smtClean="0">
                <a:solidFill>
                  <a:srgbClr val="514A40"/>
                </a:solidFill>
              </a:rPr>
              <a:t>Parametric</a:t>
            </a:r>
            <a:r>
              <a:rPr lang="it-IT" sz="1800" dirty="0" smtClean="0">
                <a:solidFill>
                  <a:srgbClr val="514A40"/>
                </a:solidFill>
              </a:rPr>
              <a:t> </a:t>
            </a:r>
            <a:r>
              <a:rPr lang="it-IT" sz="1800" dirty="0" err="1" smtClean="0">
                <a:solidFill>
                  <a:srgbClr val="514A40"/>
                </a:solidFill>
              </a:rPr>
              <a:t>techniques</a:t>
            </a:r>
            <a:endParaRPr lang="it-IT" sz="1800" dirty="0" smtClean="0">
              <a:solidFill>
                <a:srgbClr val="514A40"/>
              </a:solidFill>
            </a:endParaRPr>
          </a:p>
          <a:p>
            <a:pPr lvl="1"/>
            <a:r>
              <a:rPr lang="it-IT" dirty="0" smtClean="0">
                <a:solidFill>
                  <a:srgbClr val="514A40"/>
                </a:solidFill>
              </a:rPr>
              <a:t>Non </a:t>
            </a:r>
            <a:r>
              <a:rPr lang="it-IT" dirty="0" err="1" smtClean="0">
                <a:solidFill>
                  <a:srgbClr val="514A40"/>
                </a:solidFill>
              </a:rPr>
              <a:t>parametric</a:t>
            </a:r>
            <a:r>
              <a:rPr lang="it-IT" dirty="0" smtClean="0">
                <a:solidFill>
                  <a:srgbClr val="514A40"/>
                </a:solidFill>
              </a:rPr>
              <a:t> </a:t>
            </a:r>
            <a:r>
              <a:rPr lang="it-IT" dirty="0" err="1" smtClean="0">
                <a:solidFill>
                  <a:srgbClr val="514A40"/>
                </a:solidFill>
              </a:rPr>
              <a:t>techniques</a:t>
            </a:r>
            <a:endParaRPr lang="it-IT" dirty="0" smtClean="0">
              <a:solidFill>
                <a:srgbClr val="514A40"/>
              </a:solidFill>
            </a:endParaRPr>
          </a:p>
          <a:p>
            <a:r>
              <a:rPr lang="it-IT" sz="2000" dirty="0" smtClean="0">
                <a:solidFill>
                  <a:srgbClr val="514A40"/>
                </a:solidFill>
              </a:rPr>
              <a:t>Information </a:t>
            </a:r>
            <a:r>
              <a:rPr lang="it-IT" sz="2000" dirty="0" err="1" smtClean="0">
                <a:solidFill>
                  <a:srgbClr val="514A40"/>
                </a:solidFill>
              </a:rPr>
              <a:t>theoretic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detection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endParaRPr lang="it-IT" sz="2000" dirty="0" smtClean="0">
              <a:solidFill>
                <a:srgbClr val="514A40"/>
              </a:solidFill>
            </a:endParaRPr>
          </a:p>
          <a:p>
            <a:r>
              <a:rPr lang="it-IT" dirty="0" err="1" smtClean="0">
                <a:solidFill>
                  <a:srgbClr val="514A40"/>
                </a:solidFill>
              </a:rPr>
              <a:t>Spectral</a:t>
            </a:r>
            <a:r>
              <a:rPr lang="it-IT" dirty="0" smtClean="0">
                <a:solidFill>
                  <a:srgbClr val="514A40"/>
                </a:solidFill>
              </a:rPr>
              <a:t> </a:t>
            </a:r>
            <a:r>
              <a:rPr lang="it-IT" dirty="0" err="1" smtClean="0">
                <a:solidFill>
                  <a:srgbClr val="514A40"/>
                </a:solidFill>
              </a:rPr>
              <a:t>anomaly</a:t>
            </a:r>
            <a:r>
              <a:rPr lang="it-IT" dirty="0" smtClean="0">
                <a:solidFill>
                  <a:srgbClr val="514A40"/>
                </a:solidFill>
              </a:rPr>
              <a:t> </a:t>
            </a:r>
            <a:r>
              <a:rPr lang="it-IT" dirty="0" err="1" smtClean="0">
                <a:solidFill>
                  <a:srgbClr val="514A40"/>
                </a:solidFill>
              </a:rPr>
              <a:t>detection</a:t>
            </a:r>
            <a:r>
              <a:rPr lang="it-IT" dirty="0" smtClean="0">
                <a:solidFill>
                  <a:srgbClr val="514A40"/>
                </a:solidFill>
              </a:rPr>
              <a:t> </a:t>
            </a:r>
            <a:r>
              <a:rPr lang="it-IT" dirty="0" err="1" smtClean="0">
                <a:solidFill>
                  <a:srgbClr val="514A40"/>
                </a:solidFill>
              </a:rPr>
              <a:t>techniques</a:t>
            </a:r>
            <a:endParaRPr lang="it-IT" dirty="0" smtClean="0">
              <a:solidFill>
                <a:srgbClr val="514A40"/>
              </a:solidFill>
            </a:endParaRPr>
          </a:p>
          <a:p>
            <a:r>
              <a:rPr lang="it-IT" sz="2000" dirty="0" smtClean="0">
                <a:solidFill>
                  <a:srgbClr val="514A40"/>
                </a:solidFill>
              </a:rPr>
              <a:t>……</a:t>
            </a:r>
          </a:p>
        </p:txBody>
      </p:sp>
    </p:spTree>
    <p:extLst>
      <p:ext uri="{BB962C8B-B14F-4D97-AF65-F5344CB8AC3E}">
        <p14:creationId xmlns:p14="http://schemas.microsoft.com/office/powerpoint/2010/main" val="18880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Anomaly detection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1"/>
            <a:ext cx="11273051" cy="4972764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What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anomaly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</a:rPr>
              <a:t>?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</a:rPr>
              <a:t>patterns</a:t>
            </a:r>
            <a:r>
              <a:rPr lang="it-IT" sz="2000" dirty="0" smtClean="0">
                <a:solidFill>
                  <a:srgbClr val="514A40"/>
                </a:solidFill>
              </a:rPr>
              <a:t> in data </a:t>
            </a:r>
            <a:r>
              <a:rPr lang="it-IT" sz="2000" dirty="0" err="1" smtClean="0">
                <a:solidFill>
                  <a:srgbClr val="514A40"/>
                </a:solidFill>
              </a:rPr>
              <a:t>that</a:t>
            </a:r>
            <a:r>
              <a:rPr lang="it-IT" sz="2000" dirty="0" smtClean="0">
                <a:solidFill>
                  <a:srgbClr val="514A40"/>
                </a:solidFill>
              </a:rPr>
              <a:t> do </a:t>
            </a:r>
            <a:r>
              <a:rPr lang="it-IT" sz="2000" dirty="0" err="1" smtClean="0">
                <a:solidFill>
                  <a:srgbClr val="514A40"/>
                </a:solidFill>
              </a:rPr>
              <a:t>not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conform</a:t>
            </a:r>
            <a:r>
              <a:rPr lang="it-IT" sz="2000" dirty="0" smtClean="0">
                <a:solidFill>
                  <a:srgbClr val="514A40"/>
                </a:solidFill>
              </a:rPr>
              <a:t> to a </a:t>
            </a:r>
            <a:r>
              <a:rPr lang="it-IT" sz="2000" dirty="0" err="1" smtClean="0">
                <a:solidFill>
                  <a:srgbClr val="514A40"/>
                </a:solidFill>
              </a:rPr>
              <a:t>well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defined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notion</a:t>
            </a:r>
            <a:r>
              <a:rPr lang="it-IT" sz="2000" dirty="0" smtClean="0">
                <a:solidFill>
                  <a:srgbClr val="514A40"/>
                </a:solidFill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behavior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</a:rPr>
              <a:t>interesting</a:t>
            </a:r>
            <a:r>
              <a:rPr lang="it-IT" sz="2000" dirty="0" smtClean="0">
                <a:solidFill>
                  <a:srgbClr val="514A40"/>
                </a:solidFill>
              </a:rPr>
              <a:t> to the </a:t>
            </a:r>
            <a:r>
              <a:rPr lang="it-IT" sz="2000" dirty="0" err="1" smtClean="0">
                <a:solidFill>
                  <a:srgbClr val="514A40"/>
                </a:solidFill>
              </a:rPr>
              <a:t>analyst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detection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aims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finding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these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patterns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</a:p>
          <a:p>
            <a:endParaRPr lang="it-IT" dirty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820937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applications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4988531"/>
          </a:xfrm>
        </p:spPr>
        <p:txBody>
          <a:bodyPr>
            <a:noAutofit/>
          </a:bodyPr>
          <a:lstStyle/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Intrusion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detection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malicious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activity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(break-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penetrations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and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other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form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computer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abuse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Huge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volume of data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tipically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comes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streaming fashion,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thereby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requiring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online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analysis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False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alarm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rate due to large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sized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input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Semisupervised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and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unsupervised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preferred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i="1" dirty="0" smtClean="0">
                <a:solidFill>
                  <a:srgbClr val="514A40"/>
                </a:solidFill>
                <a:latin typeface="Cambria"/>
              </a:rPr>
              <a:t>Host-</a:t>
            </a:r>
            <a:r>
              <a:rPr lang="it-IT" sz="2000" i="1" dirty="0" err="1" smtClean="0">
                <a:solidFill>
                  <a:srgbClr val="514A40"/>
                </a:solidFill>
                <a:latin typeface="Cambria"/>
              </a:rPr>
              <a:t>based</a:t>
            </a:r>
            <a:r>
              <a:rPr lang="it-IT" sz="20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  <a:latin typeface="Cambria"/>
              </a:rPr>
              <a:t>intrusion</a:t>
            </a:r>
            <a:r>
              <a:rPr lang="it-IT" sz="20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0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  <a:latin typeface="Cambria"/>
              </a:rPr>
              <a:t>systems</a:t>
            </a:r>
            <a:endParaRPr lang="it-IT" sz="20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i="1" dirty="0" smtClean="0">
                <a:solidFill>
                  <a:srgbClr val="514A40"/>
                </a:solidFill>
                <a:latin typeface="Cambria"/>
              </a:rPr>
              <a:t>Network-</a:t>
            </a:r>
            <a:r>
              <a:rPr lang="it-IT" sz="2000" i="1" dirty="0" err="1" smtClean="0">
                <a:solidFill>
                  <a:srgbClr val="514A40"/>
                </a:solidFill>
                <a:latin typeface="Cambria"/>
              </a:rPr>
              <a:t>based</a:t>
            </a:r>
            <a:r>
              <a:rPr lang="it-IT" sz="20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  <a:latin typeface="Cambria"/>
              </a:rPr>
              <a:t>intrusion</a:t>
            </a:r>
            <a:r>
              <a:rPr lang="it-IT" sz="20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0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  <a:latin typeface="Cambria"/>
              </a:rPr>
              <a:t>system</a:t>
            </a:r>
            <a:endParaRPr lang="it-IT" sz="20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4930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applications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427723" cy="4988531"/>
          </a:xfrm>
        </p:spPr>
        <p:txBody>
          <a:bodyPr>
            <a:noAutofit/>
          </a:bodyPr>
          <a:lstStyle/>
          <a:p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Host-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based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intrusion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systems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subsequences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operating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system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call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traces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collective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17365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applications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427723" cy="4988531"/>
          </a:xfrm>
        </p:spPr>
        <p:txBody>
          <a:bodyPr>
            <a:noAutofit/>
          </a:bodyPr>
          <a:lstStyle/>
          <a:p>
            <a:pPr lvl="1"/>
            <a:endParaRPr lang="it-IT" sz="220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07" y="2900695"/>
            <a:ext cx="11249862" cy="144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173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applications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427723" cy="4988531"/>
          </a:xfrm>
        </p:spPr>
        <p:txBody>
          <a:bodyPr>
            <a:noAutofit/>
          </a:bodyPr>
          <a:lstStyle/>
          <a:p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Host-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based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intrusion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systems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subsequences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operating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system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call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traces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collective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Co-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occurence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events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key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factor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differentiating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between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or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Alphabet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usually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large (183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system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calls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SunOS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4.1x OS)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length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sequence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each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program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varies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Sequencial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Point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applicable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this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domain</a:t>
            </a: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209862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applications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427723" cy="4988531"/>
          </a:xfrm>
        </p:spPr>
        <p:txBody>
          <a:bodyPr>
            <a:noAutofit/>
          </a:bodyPr>
          <a:lstStyle/>
          <a:p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Host-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based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intrusion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systems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subsequences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operating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system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call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traces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collective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Co-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occurence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events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key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factor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differentiating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between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or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Alphabet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usually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large (183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system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calls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SunOS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4.1x OS)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length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sequence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each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program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varies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Sequencial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Point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applicable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this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domain</a:t>
            </a:r>
          </a:p>
          <a:p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Network-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based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intrusion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systems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Detecting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intrusion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network data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point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available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can be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different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levels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granularity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packet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level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CISCO net-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flows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data)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The nature of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keeps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changing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over time</a:t>
            </a: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712685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applications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i="1" dirty="0" err="1" smtClean="0">
                <a:solidFill>
                  <a:srgbClr val="514A40"/>
                </a:solidFill>
              </a:rPr>
              <a:t>Medical</a:t>
            </a:r>
            <a:r>
              <a:rPr lang="it-IT" sz="2200" i="1" dirty="0" smtClean="0">
                <a:solidFill>
                  <a:srgbClr val="514A40"/>
                </a:solidFill>
              </a:rPr>
              <a:t> and public </a:t>
            </a:r>
            <a:r>
              <a:rPr lang="it-IT" sz="2200" i="1" dirty="0" err="1" smtClean="0">
                <a:solidFill>
                  <a:srgbClr val="514A40"/>
                </a:solidFill>
              </a:rPr>
              <a:t>health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anomaly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detection</a:t>
            </a:r>
            <a:endParaRPr lang="it-IT" sz="2200" i="1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Patient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records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age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blood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group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weight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,…)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Abnormal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patient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condition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instrumentation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errors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recording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errors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…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very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critical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problem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this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domain and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requires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 high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degree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accuracy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might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have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temporal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well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spatial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aspect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too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Detecting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records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point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Semisupervised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approach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Cost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classifying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can be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very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high </a:t>
            </a:r>
          </a:p>
          <a:p>
            <a:pPr lvl="1"/>
            <a:endParaRPr lang="it-IT" sz="20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849764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applications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i="1" dirty="0" smtClean="0">
                <a:solidFill>
                  <a:srgbClr val="514A40"/>
                </a:solidFill>
              </a:rPr>
              <a:t>Image processing </a:t>
            </a:r>
            <a:r>
              <a:rPr lang="it-IT" sz="2200" dirty="0" smtClean="0">
                <a:solidFill>
                  <a:srgbClr val="514A40"/>
                </a:solidFill>
              </a:rPr>
              <a:t>(satellite </a:t>
            </a:r>
            <a:r>
              <a:rPr lang="it-IT" sz="2200" dirty="0" err="1" smtClean="0">
                <a:solidFill>
                  <a:srgbClr val="514A40"/>
                </a:solidFill>
              </a:rPr>
              <a:t>imagery</a:t>
            </a:r>
            <a:r>
              <a:rPr lang="it-IT" sz="2200" dirty="0" smtClean="0">
                <a:solidFill>
                  <a:srgbClr val="514A40"/>
                </a:solidFill>
              </a:rPr>
              <a:t>, </a:t>
            </a:r>
            <a:r>
              <a:rPr lang="it-IT" sz="2200" dirty="0" err="1" smtClean="0">
                <a:solidFill>
                  <a:srgbClr val="514A40"/>
                </a:solidFill>
              </a:rPr>
              <a:t>mammographic</a:t>
            </a:r>
            <a:r>
              <a:rPr lang="it-IT" sz="2200" dirty="0" smtClean="0">
                <a:solidFill>
                  <a:srgbClr val="514A40"/>
                </a:solidFill>
              </a:rPr>
              <a:t> image </a:t>
            </a:r>
            <a:r>
              <a:rPr lang="it-IT" sz="2200" dirty="0" err="1" smtClean="0">
                <a:solidFill>
                  <a:srgbClr val="514A40"/>
                </a:solidFill>
              </a:rPr>
              <a:t>analysis</a:t>
            </a:r>
            <a:r>
              <a:rPr lang="it-IT" sz="2200" dirty="0" smtClean="0">
                <a:solidFill>
                  <a:srgbClr val="514A40"/>
                </a:solidFill>
              </a:rPr>
              <a:t>, video </a:t>
            </a:r>
            <a:r>
              <a:rPr lang="it-IT" sz="2200" dirty="0" err="1" smtClean="0">
                <a:solidFill>
                  <a:srgbClr val="514A40"/>
                </a:solidFill>
              </a:rPr>
              <a:t>surveillance</a:t>
            </a:r>
            <a:r>
              <a:rPr lang="it-IT" sz="2200" dirty="0" smtClean="0">
                <a:solidFill>
                  <a:srgbClr val="514A40"/>
                </a:solidFill>
              </a:rPr>
              <a:t>..)</a:t>
            </a:r>
            <a:endParaRPr lang="it-IT" sz="2200" i="1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Motion or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insertion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foreign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object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has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spatial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and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temporal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aspects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Continuous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attribute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(color,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lightness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texture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…)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Key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challenge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this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domain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the large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size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the input</a:t>
            </a:r>
          </a:p>
          <a:p>
            <a:pPr lvl="1"/>
            <a:endParaRPr lang="it-IT" sz="20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699701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applications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i="1" dirty="0" err="1" smtClean="0">
                <a:solidFill>
                  <a:srgbClr val="514A40"/>
                </a:solidFill>
              </a:rPr>
              <a:t>Fraud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detection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Detection</a:t>
            </a:r>
            <a:r>
              <a:rPr lang="it-IT" sz="2000" dirty="0" smtClean="0">
                <a:solidFill>
                  <a:srgbClr val="514A40"/>
                </a:solidFill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</a:rPr>
              <a:t>criminal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activities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occurring</a:t>
            </a:r>
            <a:r>
              <a:rPr lang="it-IT" sz="2000" dirty="0" smtClean="0">
                <a:solidFill>
                  <a:srgbClr val="514A40"/>
                </a:solidFill>
              </a:rPr>
              <a:t> in commercial </a:t>
            </a:r>
            <a:r>
              <a:rPr lang="it-IT" sz="2000" dirty="0" err="1" smtClean="0">
                <a:solidFill>
                  <a:srgbClr val="514A40"/>
                </a:solidFill>
              </a:rPr>
              <a:t>organizations</a:t>
            </a:r>
            <a:r>
              <a:rPr lang="it-IT" sz="2000" dirty="0" smtClean="0">
                <a:solidFill>
                  <a:srgbClr val="514A40"/>
                </a:solidFill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</a:rPr>
              <a:t>banks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insurance</a:t>
            </a:r>
            <a:r>
              <a:rPr lang="it-IT" sz="2000" dirty="0" smtClean="0">
                <a:solidFill>
                  <a:srgbClr val="514A40"/>
                </a:solidFill>
              </a:rPr>
              <a:t> ecc.)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Users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consume</a:t>
            </a:r>
            <a:r>
              <a:rPr lang="it-IT" sz="2000" dirty="0" smtClean="0">
                <a:solidFill>
                  <a:srgbClr val="514A40"/>
                </a:solidFill>
              </a:rPr>
              <a:t> the </a:t>
            </a:r>
            <a:r>
              <a:rPr lang="it-IT" sz="2000" dirty="0" err="1" smtClean="0">
                <a:solidFill>
                  <a:srgbClr val="514A40"/>
                </a:solidFill>
              </a:rPr>
              <a:t>resources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provided</a:t>
            </a:r>
            <a:r>
              <a:rPr lang="it-IT" sz="2000" dirty="0" smtClean="0">
                <a:solidFill>
                  <a:srgbClr val="514A40"/>
                </a:solidFill>
              </a:rPr>
              <a:t> by the </a:t>
            </a:r>
            <a:r>
              <a:rPr lang="it-IT" sz="2000" dirty="0" err="1" smtClean="0">
                <a:solidFill>
                  <a:srgbClr val="514A40"/>
                </a:solidFill>
              </a:rPr>
              <a:t>organization</a:t>
            </a:r>
            <a:r>
              <a:rPr lang="it-IT" sz="2000" dirty="0" smtClean="0">
                <a:solidFill>
                  <a:srgbClr val="514A40"/>
                </a:solidFill>
              </a:rPr>
              <a:t> in an </a:t>
            </a:r>
            <a:r>
              <a:rPr lang="it-IT" sz="2000" dirty="0" err="1" smtClean="0">
                <a:solidFill>
                  <a:srgbClr val="514A40"/>
                </a:solidFill>
              </a:rPr>
              <a:t>unauthorized</a:t>
            </a:r>
            <a:r>
              <a:rPr lang="it-IT" sz="2000" dirty="0" smtClean="0">
                <a:solidFill>
                  <a:srgbClr val="514A40"/>
                </a:solidFill>
              </a:rPr>
              <a:t> way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Needs</a:t>
            </a:r>
            <a:r>
              <a:rPr lang="it-IT" sz="2000" dirty="0" smtClean="0">
                <a:solidFill>
                  <a:srgbClr val="514A40"/>
                </a:solidFill>
              </a:rPr>
              <a:t> an immediate </a:t>
            </a:r>
            <a:r>
              <a:rPr lang="it-IT" sz="2000" dirty="0" err="1" smtClean="0">
                <a:solidFill>
                  <a:srgbClr val="514A40"/>
                </a:solidFill>
              </a:rPr>
              <a:t>detection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Maintain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usage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profile</a:t>
            </a:r>
            <a:r>
              <a:rPr lang="it-IT" sz="2000" dirty="0" smtClean="0">
                <a:solidFill>
                  <a:srgbClr val="514A40"/>
                </a:solidFill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</a:rPr>
              <a:t>each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customer</a:t>
            </a:r>
            <a:r>
              <a:rPr lang="it-IT" sz="2000" dirty="0" smtClean="0">
                <a:solidFill>
                  <a:srgbClr val="514A40"/>
                </a:solidFill>
              </a:rPr>
              <a:t> and </a:t>
            </a:r>
            <a:r>
              <a:rPr lang="it-IT" sz="2000" dirty="0" err="1" smtClean="0">
                <a:solidFill>
                  <a:srgbClr val="514A40"/>
                </a:solidFill>
              </a:rPr>
              <a:t>detect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deviations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</a:rPr>
              <a:t>Credit card, mobile </a:t>
            </a:r>
            <a:r>
              <a:rPr lang="it-IT" sz="2000" dirty="0" err="1" smtClean="0">
                <a:solidFill>
                  <a:srgbClr val="514A40"/>
                </a:solidFill>
              </a:rPr>
              <a:t>phone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insurance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claim</a:t>
            </a:r>
            <a:r>
              <a:rPr lang="it-IT" sz="2000" dirty="0" smtClean="0">
                <a:solidFill>
                  <a:srgbClr val="514A40"/>
                </a:solidFill>
              </a:rPr>
              <a:t>, insider trading </a:t>
            </a:r>
            <a:r>
              <a:rPr lang="it-IT" sz="2000" dirty="0" err="1" smtClean="0">
                <a:solidFill>
                  <a:srgbClr val="514A40"/>
                </a:solidFill>
              </a:rPr>
              <a:t>fraud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detection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084449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applications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i="1" dirty="0" err="1" smtClean="0">
                <a:solidFill>
                  <a:srgbClr val="514A40"/>
                </a:solidFill>
              </a:rPr>
              <a:t>Fraud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detection</a:t>
            </a:r>
            <a:endParaRPr lang="it-IT" sz="22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Detection</a:t>
            </a:r>
            <a:r>
              <a:rPr lang="it-IT" sz="2000" dirty="0" smtClean="0">
                <a:solidFill>
                  <a:srgbClr val="514A40"/>
                </a:solidFill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</a:rPr>
              <a:t>criminal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activities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occurring</a:t>
            </a:r>
            <a:r>
              <a:rPr lang="it-IT" sz="2000" dirty="0" smtClean="0">
                <a:solidFill>
                  <a:srgbClr val="514A40"/>
                </a:solidFill>
              </a:rPr>
              <a:t> in commercial </a:t>
            </a:r>
            <a:r>
              <a:rPr lang="it-IT" sz="2000" dirty="0" err="1" smtClean="0">
                <a:solidFill>
                  <a:srgbClr val="514A40"/>
                </a:solidFill>
              </a:rPr>
              <a:t>organizations</a:t>
            </a:r>
            <a:r>
              <a:rPr lang="it-IT" sz="2000" dirty="0" smtClean="0">
                <a:solidFill>
                  <a:srgbClr val="514A40"/>
                </a:solidFill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</a:rPr>
              <a:t>banks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insurance</a:t>
            </a:r>
            <a:r>
              <a:rPr lang="it-IT" sz="2000" dirty="0" smtClean="0">
                <a:solidFill>
                  <a:srgbClr val="514A40"/>
                </a:solidFill>
              </a:rPr>
              <a:t> ecc.)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Users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consume</a:t>
            </a:r>
            <a:r>
              <a:rPr lang="it-IT" sz="2000" dirty="0" smtClean="0">
                <a:solidFill>
                  <a:srgbClr val="514A40"/>
                </a:solidFill>
              </a:rPr>
              <a:t> the </a:t>
            </a:r>
            <a:r>
              <a:rPr lang="it-IT" sz="2000" dirty="0" err="1" smtClean="0">
                <a:solidFill>
                  <a:srgbClr val="514A40"/>
                </a:solidFill>
              </a:rPr>
              <a:t>resources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provided</a:t>
            </a:r>
            <a:r>
              <a:rPr lang="it-IT" sz="2000" dirty="0" smtClean="0">
                <a:solidFill>
                  <a:srgbClr val="514A40"/>
                </a:solidFill>
              </a:rPr>
              <a:t> by the </a:t>
            </a:r>
            <a:r>
              <a:rPr lang="it-IT" sz="2000" dirty="0" err="1" smtClean="0">
                <a:solidFill>
                  <a:srgbClr val="514A40"/>
                </a:solidFill>
              </a:rPr>
              <a:t>organization</a:t>
            </a:r>
            <a:r>
              <a:rPr lang="it-IT" sz="2000" dirty="0" smtClean="0">
                <a:solidFill>
                  <a:srgbClr val="514A40"/>
                </a:solidFill>
              </a:rPr>
              <a:t> in an </a:t>
            </a:r>
            <a:r>
              <a:rPr lang="it-IT" sz="2000" dirty="0" err="1" smtClean="0">
                <a:solidFill>
                  <a:srgbClr val="514A40"/>
                </a:solidFill>
              </a:rPr>
              <a:t>unauthorized</a:t>
            </a:r>
            <a:r>
              <a:rPr lang="it-IT" sz="2000" dirty="0" smtClean="0">
                <a:solidFill>
                  <a:srgbClr val="514A40"/>
                </a:solidFill>
              </a:rPr>
              <a:t> way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Needs</a:t>
            </a:r>
            <a:r>
              <a:rPr lang="it-IT" sz="2000" dirty="0" smtClean="0">
                <a:solidFill>
                  <a:srgbClr val="514A40"/>
                </a:solidFill>
              </a:rPr>
              <a:t> an immediate </a:t>
            </a:r>
            <a:r>
              <a:rPr lang="it-IT" sz="2000" dirty="0" err="1" smtClean="0">
                <a:solidFill>
                  <a:srgbClr val="514A40"/>
                </a:solidFill>
              </a:rPr>
              <a:t>detection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Maintain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usage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profile</a:t>
            </a:r>
            <a:r>
              <a:rPr lang="it-IT" sz="2000" dirty="0" smtClean="0">
                <a:solidFill>
                  <a:srgbClr val="514A40"/>
                </a:solidFill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</a:rPr>
              <a:t>each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customer</a:t>
            </a:r>
            <a:r>
              <a:rPr lang="it-IT" sz="2000" dirty="0" smtClean="0">
                <a:solidFill>
                  <a:srgbClr val="514A40"/>
                </a:solidFill>
              </a:rPr>
              <a:t> and </a:t>
            </a:r>
            <a:r>
              <a:rPr lang="it-IT" sz="2000" dirty="0" err="1" smtClean="0">
                <a:solidFill>
                  <a:srgbClr val="514A40"/>
                </a:solidFill>
              </a:rPr>
              <a:t>detect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deviations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</a:rPr>
              <a:t>Credit card, mobile </a:t>
            </a:r>
            <a:r>
              <a:rPr lang="it-IT" sz="2000" dirty="0" err="1" smtClean="0">
                <a:solidFill>
                  <a:srgbClr val="514A40"/>
                </a:solidFill>
              </a:rPr>
              <a:t>phone</a:t>
            </a:r>
            <a:r>
              <a:rPr lang="it-IT" sz="2000" dirty="0" smtClean="0">
                <a:solidFill>
                  <a:srgbClr val="514A40"/>
                </a:solidFill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</a:rPr>
              <a:t>insurance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claim</a:t>
            </a:r>
            <a:r>
              <a:rPr lang="it-IT" sz="2000" dirty="0" smtClean="0">
                <a:solidFill>
                  <a:srgbClr val="514A40"/>
                </a:solidFill>
              </a:rPr>
              <a:t>, insider trading </a:t>
            </a:r>
            <a:r>
              <a:rPr lang="it-IT" sz="2000" dirty="0" err="1" smtClean="0">
                <a:solidFill>
                  <a:srgbClr val="514A40"/>
                </a:solidFill>
              </a:rPr>
              <a:t>fraud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detection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i="1" dirty="0" smtClean="0">
                <a:solidFill>
                  <a:srgbClr val="514A40"/>
                </a:solidFill>
              </a:rPr>
              <a:t>Credit card </a:t>
            </a:r>
            <a:r>
              <a:rPr lang="it-IT" sz="2000" i="1" dirty="0" err="1" smtClean="0">
                <a:solidFill>
                  <a:srgbClr val="514A40"/>
                </a:solidFill>
              </a:rPr>
              <a:t>fraud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detection</a:t>
            </a:r>
            <a:endParaRPr lang="it-IT" sz="2000" i="1" dirty="0" smtClean="0">
              <a:solidFill>
                <a:srgbClr val="514A40"/>
              </a:solidFill>
            </a:endParaRPr>
          </a:p>
          <a:p>
            <a:pPr lvl="2"/>
            <a:r>
              <a:rPr lang="it-IT" sz="2000" dirty="0" smtClean="0">
                <a:solidFill>
                  <a:srgbClr val="514A40"/>
                </a:solidFill>
              </a:rPr>
              <a:t>Data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typically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comprised</a:t>
            </a:r>
            <a:r>
              <a:rPr lang="it-IT" sz="2000" dirty="0" smtClean="0">
                <a:solidFill>
                  <a:srgbClr val="514A40"/>
                </a:solidFill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</a:rPr>
              <a:t>records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defined</a:t>
            </a:r>
            <a:r>
              <a:rPr lang="it-IT" sz="2000" dirty="0" smtClean="0">
                <a:solidFill>
                  <a:srgbClr val="514A40"/>
                </a:solidFill>
              </a:rPr>
              <a:t> over </a:t>
            </a:r>
            <a:r>
              <a:rPr lang="it-IT" sz="2000" dirty="0" err="1" smtClean="0">
                <a:solidFill>
                  <a:srgbClr val="514A40"/>
                </a:solidFill>
              </a:rPr>
              <a:t>several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dimensions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2"/>
            <a:r>
              <a:rPr lang="it-IT" sz="2000" dirty="0" smtClean="0">
                <a:solidFill>
                  <a:srgbClr val="514A40"/>
                </a:solidFill>
              </a:rPr>
              <a:t>The </a:t>
            </a:r>
            <a:r>
              <a:rPr lang="it-IT" sz="2000" dirty="0" err="1" smtClean="0">
                <a:solidFill>
                  <a:srgbClr val="514A40"/>
                </a:solidFill>
              </a:rPr>
              <a:t>frauds</a:t>
            </a:r>
            <a:r>
              <a:rPr lang="it-IT" sz="2000" dirty="0" smtClean="0">
                <a:solidFill>
                  <a:srgbClr val="514A40"/>
                </a:solidFill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</a:rPr>
              <a:t>typically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reflected</a:t>
            </a:r>
            <a:r>
              <a:rPr lang="it-IT" sz="2000" dirty="0" smtClean="0">
                <a:solidFill>
                  <a:srgbClr val="514A40"/>
                </a:solidFill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</a:rPr>
              <a:t>transactional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records</a:t>
            </a:r>
            <a:r>
              <a:rPr lang="it-IT" sz="2000" dirty="0" smtClean="0">
                <a:solidFill>
                  <a:srgbClr val="514A40"/>
                </a:solidFill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</a:rPr>
              <a:t>point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)</a:t>
            </a:r>
          </a:p>
          <a:p>
            <a:pPr lvl="2"/>
            <a:r>
              <a:rPr lang="it-IT" sz="2000" dirty="0" err="1" smtClean="0">
                <a:solidFill>
                  <a:srgbClr val="514A40"/>
                </a:solidFill>
              </a:rPr>
              <a:t>Profiling</a:t>
            </a:r>
            <a:r>
              <a:rPr lang="it-IT" sz="2000" dirty="0" smtClean="0">
                <a:solidFill>
                  <a:srgbClr val="514A40"/>
                </a:solidFill>
              </a:rPr>
              <a:t> and </a:t>
            </a:r>
            <a:r>
              <a:rPr lang="it-IT" sz="2000" dirty="0" err="1" smtClean="0">
                <a:solidFill>
                  <a:srgbClr val="514A40"/>
                </a:solidFill>
              </a:rPr>
              <a:t>clustering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based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</a:rPr>
              <a:t>typically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used</a:t>
            </a:r>
            <a:r>
              <a:rPr lang="it-IT" sz="2000" dirty="0" smtClean="0">
                <a:solidFill>
                  <a:srgbClr val="514A40"/>
                </a:solidFill>
              </a:rPr>
              <a:t> in </a:t>
            </a:r>
            <a:r>
              <a:rPr lang="it-IT" sz="2000" dirty="0" err="1" smtClean="0">
                <a:solidFill>
                  <a:srgbClr val="514A40"/>
                </a:solidFill>
              </a:rPr>
              <a:t>this</a:t>
            </a:r>
            <a:r>
              <a:rPr lang="it-IT" sz="2000" dirty="0" smtClean="0">
                <a:solidFill>
                  <a:srgbClr val="514A40"/>
                </a:solidFill>
              </a:rPr>
              <a:t> domain</a:t>
            </a:r>
          </a:p>
          <a:p>
            <a:pPr lvl="2"/>
            <a:r>
              <a:rPr lang="it-IT" sz="2000" dirty="0" err="1" smtClean="0">
                <a:solidFill>
                  <a:srgbClr val="514A40"/>
                </a:solidFill>
              </a:rPr>
              <a:t>Contextual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28264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applications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i="1" dirty="0" smtClean="0">
                <a:solidFill>
                  <a:srgbClr val="514A40"/>
                </a:solidFill>
              </a:rPr>
              <a:t>Industrial </a:t>
            </a:r>
            <a:r>
              <a:rPr lang="it-IT" sz="2200" i="1" dirty="0" err="1" smtClean="0">
                <a:solidFill>
                  <a:srgbClr val="514A40"/>
                </a:solidFill>
              </a:rPr>
              <a:t>damage</a:t>
            </a:r>
            <a:r>
              <a:rPr lang="it-IT" sz="2200" i="1" dirty="0" smtClean="0">
                <a:solidFill>
                  <a:srgbClr val="514A40"/>
                </a:solidFill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</a:rPr>
              <a:t>detection</a:t>
            </a:r>
            <a:endParaRPr lang="it-IT" sz="2200" i="1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Detect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damage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continuous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usage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and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wear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and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tear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)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early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prevent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further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escalation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referred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sensor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Temporal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aspect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and time-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series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analysis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Mostly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contextual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occur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in 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specific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context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) or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collective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sequence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observations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Online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detection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preventive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measures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required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to be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taken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soon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occurs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Typically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pertaining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to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components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readily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availabele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and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hence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semisupervised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techniques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applicable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908299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Anomaly detection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1"/>
            <a:ext cx="11273051" cy="4972764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What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anomaly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</a:rPr>
              <a:t>?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</a:rPr>
              <a:t>patterns</a:t>
            </a:r>
            <a:r>
              <a:rPr lang="it-IT" sz="2000" dirty="0" smtClean="0">
                <a:solidFill>
                  <a:srgbClr val="514A40"/>
                </a:solidFill>
              </a:rPr>
              <a:t> in data </a:t>
            </a:r>
            <a:r>
              <a:rPr lang="it-IT" sz="2000" dirty="0" err="1" smtClean="0">
                <a:solidFill>
                  <a:srgbClr val="514A40"/>
                </a:solidFill>
              </a:rPr>
              <a:t>that</a:t>
            </a:r>
            <a:r>
              <a:rPr lang="it-IT" sz="2000" dirty="0" smtClean="0">
                <a:solidFill>
                  <a:srgbClr val="514A40"/>
                </a:solidFill>
              </a:rPr>
              <a:t> do </a:t>
            </a:r>
            <a:r>
              <a:rPr lang="it-IT" sz="2000" dirty="0" err="1" smtClean="0">
                <a:solidFill>
                  <a:srgbClr val="514A40"/>
                </a:solidFill>
              </a:rPr>
              <a:t>not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conform</a:t>
            </a:r>
            <a:r>
              <a:rPr lang="it-IT" sz="2000" dirty="0" smtClean="0">
                <a:solidFill>
                  <a:srgbClr val="514A40"/>
                </a:solidFill>
              </a:rPr>
              <a:t> to a </a:t>
            </a:r>
            <a:r>
              <a:rPr lang="it-IT" sz="2000" dirty="0" err="1" smtClean="0">
                <a:solidFill>
                  <a:srgbClr val="514A40"/>
                </a:solidFill>
              </a:rPr>
              <a:t>well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defined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notion</a:t>
            </a:r>
            <a:r>
              <a:rPr lang="it-IT" sz="2000" dirty="0" smtClean="0">
                <a:solidFill>
                  <a:srgbClr val="514A40"/>
                </a:solidFill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behavior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Anomalies</a:t>
            </a:r>
            <a:r>
              <a:rPr lang="it-IT" sz="2000" dirty="0" smtClean="0">
                <a:solidFill>
                  <a:srgbClr val="514A40"/>
                </a:solidFill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</a:rPr>
              <a:t>interesting</a:t>
            </a:r>
            <a:r>
              <a:rPr lang="it-IT" sz="2000" dirty="0" smtClean="0">
                <a:solidFill>
                  <a:srgbClr val="514A40"/>
                </a:solidFill>
              </a:rPr>
              <a:t> to the </a:t>
            </a:r>
            <a:r>
              <a:rPr lang="it-IT" sz="2000" dirty="0" err="1" smtClean="0">
                <a:solidFill>
                  <a:srgbClr val="514A40"/>
                </a:solidFill>
              </a:rPr>
              <a:t>analyst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detection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aims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finding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these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patterns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</a:p>
          <a:p>
            <a:pPr marL="365741" lvl="1" indent="0">
              <a:buNone/>
            </a:pPr>
            <a:endParaRPr lang="it-IT" sz="20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</a:rPr>
              <a:t>What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not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anomaly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detection</a:t>
            </a:r>
            <a:r>
              <a:rPr lang="it-IT" sz="2200" dirty="0" smtClean="0">
                <a:solidFill>
                  <a:srgbClr val="514A40"/>
                </a:solidFill>
              </a:rPr>
              <a:t>?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detection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distinct</a:t>
            </a:r>
            <a:r>
              <a:rPr lang="it-IT" sz="2000" dirty="0" smtClean="0">
                <a:solidFill>
                  <a:srgbClr val="514A40"/>
                </a:solidFill>
              </a:rPr>
              <a:t> from </a:t>
            </a:r>
            <a:r>
              <a:rPr lang="it-IT" sz="2000" i="1" dirty="0" err="1" smtClean="0">
                <a:solidFill>
                  <a:srgbClr val="514A40"/>
                </a:solidFill>
              </a:rPr>
              <a:t>noise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removal</a:t>
            </a:r>
            <a:r>
              <a:rPr lang="it-IT" sz="2000" dirty="0" smtClean="0">
                <a:solidFill>
                  <a:srgbClr val="514A40"/>
                </a:solidFill>
              </a:rPr>
              <a:t> or </a:t>
            </a:r>
            <a:r>
              <a:rPr lang="it-IT" sz="2000" i="1" dirty="0" err="1" smtClean="0">
                <a:solidFill>
                  <a:srgbClr val="514A40"/>
                </a:solidFill>
              </a:rPr>
              <a:t>noise</a:t>
            </a:r>
            <a:r>
              <a:rPr lang="it-IT" sz="2000" i="1" dirty="0" smtClean="0">
                <a:solidFill>
                  <a:srgbClr val="514A40"/>
                </a:solidFill>
              </a:rPr>
              <a:t> </a:t>
            </a:r>
            <a:r>
              <a:rPr lang="it-IT" sz="2000" i="1" dirty="0" err="1" smtClean="0">
                <a:solidFill>
                  <a:srgbClr val="514A40"/>
                </a:solidFill>
              </a:rPr>
              <a:t>accomodation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Noise</a:t>
            </a:r>
            <a:r>
              <a:rPr lang="it-IT" sz="2000" dirty="0" smtClean="0">
                <a:solidFill>
                  <a:srgbClr val="514A40"/>
                </a:solidFill>
              </a:rPr>
              <a:t> can be </a:t>
            </a:r>
            <a:r>
              <a:rPr lang="it-IT" sz="2000" dirty="0" err="1" smtClean="0">
                <a:solidFill>
                  <a:srgbClr val="514A40"/>
                </a:solidFill>
              </a:rPr>
              <a:t>defined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as</a:t>
            </a:r>
            <a:r>
              <a:rPr lang="it-IT" sz="2000" dirty="0" smtClean="0">
                <a:solidFill>
                  <a:srgbClr val="514A40"/>
                </a:solidFill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</a:rPr>
              <a:t>phenomenon</a:t>
            </a:r>
            <a:r>
              <a:rPr lang="it-IT" sz="2000" dirty="0" smtClean="0">
                <a:solidFill>
                  <a:srgbClr val="514A40"/>
                </a:solidFill>
              </a:rPr>
              <a:t> in data </a:t>
            </a:r>
            <a:r>
              <a:rPr lang="it-IT" sz="2000" dirty="0" err="1" smtClean="0">
                <a:solidFill>
                  <a:srgbClr val="514A40"/>
                </a:solidFill>
              </a:rPr>
              <a:t>that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not</a:t>
            </a:r>
            <a:r>
              <a:rPr lang="it-IT" sz="2000" dirty="0" smtClean="0">
                <a:solidFill>
                  <a:srgbClr val="514A40"/>
                </a:solidFill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</a:rPr>
              <a:t>interest</a:t>
            </a:r>
            <a:r>
              <a:rPr lang="it-IT" sz="2000" dirty="0" smtClean="0">
                <a:solidFill>
                  <a:srgbClr val="514A40"/>
                </a:solidFill>
              </a:rPr>
              <a:t> to the </a:t>
            </a:r>
            <a:r>
              <a:rPr lang="it-IT" sz="2000" dirty="0" err="1" smtClean="0">
                <a:solidFill>
                  <a:srgbClr val="514A40"/>
                </a:solidFill>
              </a:rPr>
              <a:t>analyst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but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act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as</a:t>
            </a:r>
            <a:r>
              <a:rPr lang="it-IT" sz="2000" dirty="0" smtClean="0">
                <a:solidFill>
                  <a:srgbClr val="514A40"/>
                </a:solidFill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</a:rPr>
              <a:t>hindrance</a:t>
            </a:r>
            <a:r>
              <a:rPr lang="it-IT" sz="2000" dirty="0" smtClean="0">
                <a:solidFill>
                  <a:srgbClr val="514A40"/>
                </a:solidFill>
              </a:rPr>
              <a:t> to data </a:t>
            </a:r>
            <a:r>
              <a:rPr lang="it-IT" sz="2000" dirty="0" err="1" smtClean="0">
                <a:solidFill>
                  <a:srgbClr val="514A40"/>
                </a:solidFill>
              </a:rPr>
              <a:t>analysis</a:t>
            </a:r>
            <a:r>
              <a:rPr lang="it-IT" sz="2000" dirty="0" smtClean="0">
                <a:solidFill>
                  <a:srgbClr val="514A40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82272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applications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35" y="1079504"/>
            <a:ext cx="11903529" cy="4988531"/>
          </a:xfrm>
        </p:spPr>
        <p:txBody>
          <a:bodyPr>
            <a:noAutofit/>
          </a:bodyPr>
          <a:lstStyle/>
          <a:p>
            <a:r>
              <a:rPr lang="it-IT" sz="2200" i="1" dirty="0" smtClean="0">
                <a:solidFill>
                  <a:srgbClr val="514A40"/>
                </a:solidFill>
              </a:rPr>
              <a:t>Sensor networks</a:t>
            </a:r>
          </a:p>
          <a:p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Speech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recognition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Traffic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monitoring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biological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data</a:t>
            </a: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Associations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among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criminal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activities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Anomalies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in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astronomical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data</a:t>
            </a: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Ecosystem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disturbance</a:t>
            </a:r>
            <a:endParaRPr lang="it-IT" sz="2200" i="1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Text data</a:t>
            </a:r>
          </a:p>
          <a:p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…………</a:t>
            </a:r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238959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2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conclusions</a:t>
            </a:r>
            <a:endParaRPr lang="en-GB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6" y="1006764"/>
            <a:ext cx="11273051" cy="4997669"/>
          </a:xfrm>
        </p:spPr>
        <p:txBody>
          <a:bodyPr>
            <a:normAutofit/>
          </a:bodyPr>
          <a:lstStyle/>
          <a:p>
            <a:r>
              <a:rPr lang="it-IT" sz="2400" dirty="0" err="1" smtClean="0">
                <a:solidFill>
                  <a:srgbClr val="514A40"/>
                </a:solidFill>
              </a:rPr>
              <a:t>Anomalies</a:t>
            </a:r>
            <a:r>
              <a:rPr lang="it-IT" sz="2400" dirty="0" smtClean="0">
                <a:solidFill>
                  <a:srgbClr val="514A40"/>
                </a:solidFill>
              </a:rPr>
              <a:t> </a:t>
            </a:r>
            <a:r>
              <a:rPr lang="it-IT" sz="2400" dirty="0">
                <a:solidFill>
                  <a:srgbClr val="514A40"/>
                </a:solidFill>
              </a:rPr>
              <a:t>in data </a:t>
            </a:r>
            <a:r>
              <a:rPr lang="it-IT" sz="2400" dirty="0" err="1">
                <a:solidFill>
                  <a:srgbClr val="514A40"/>
                </a:solidFill>
              </a:rPr>
              <a:t>translate</a:t>
            </a:r>
            <a:r>
              <a:rPr lang="it-IT" sz="2400" dirty="0">
                <a:solidFill>
                  <a:srgbClr val="514A40"/>
                </a:solidFill>
              </a:rPr>
              <a:t> to </a:t>
            </a:r>
            <a:r>
              <a:rPr lang="it-IT" sz="2400" dirty="0" err="1">
                <a:solidFill>
                  <a:srgbClr val="514A40"/>
                </a:solidFill>
              </a:rPr>
              <a:t>significant</a:t>
            </a:r>
            <a:r>
              <a:rPr lang="it-IT" sz="2400" dirty="0">
                <a:solidFill>
                  <a:srgbClr val="514A40"/>
                </a:solidFill>
              </a:rPr>
              <a:t> and </a:t>
            </a:r>
            <a:r>
              <a:rPr lang="it-IT" sz="2400" dirty="0" err="1">
                <a:solidFill>
                  <a:srgbClr val="514A40"/>
                </a:solidFill>
              </a:rPr>
              <a:t>often</a:t>
            </a:r>
            <a:r>
              <a:rPr lang="it-IT" sz="2400" dirty="0">
                <a:solidFill>
                  <a:srgbClr val="514A40"/>
                </a:solidFill>
              </a:rPr>
              <a:t> </a:t>
            </a:r>
            <a:r>
              <a:rPr lang="it-IT" sz="2400" dirty="0" err="1">
                <a:solidFill>
                  <a:srgbClr val="514A40"/>
                </a:solidFill>
              </a:rPr>
              <a:t>critical</a:t>
            </a:r>
            <a:r>
              <a:rPr lang="it-IT" sz="2400" dirty="0">
                <a:solidFill>
                  <a:srgbClr val="514A40"/>
                </a:solidFill>
              </a:rPr>
              <a:t> information in a wide </a:t>
            </a:r>
            <a:r>
              <a:rPr lang="it-IT" sz="2400" dirty="0" err="1">
                <a:solidFill>
                  <a:srgbClr val="514A40"/>
                </a:solidFill>
              </a:rPr>
              <a:t>variety</a:t>
            </a:r>
            <a:r>
              <a:rPr lang="it-IT" sz="2400" dirty="0">
                <a:solidFill>
                  <a:srgbClr val="514A40"/>
                </a:solidFill>
              </a:rPr>
              <a:t> of </a:t>
            </a:r>
            <a:r>
              <a:rPr lang="it-IT" sz="2400" dirty="0" err="1">
                <a:solidFill>
                  <a:srgbClr val="514A40"/>
                </a:solidFill>
              </a:rPr>
              <a:t>application</a:t>
            </a:r>
            <a:r>
              <a:rPr lang="it-IT" sz="2400" dirty="0">
                <a:solidFill>
                  <a:srgbClr val="514A40"/>
                </a:solidFill>
              </a:rPr>
              <a:t> </a:t>
            </a:r>
            <a:r>
              <a:rPr lang="it-IT" sz="2400" dirty="0" err="1">
                <a:solidFill>
                  <a:srgbClr val="514A40"/>
                </a:solidFill>
              </a:rPr>
              <a:t>domains</a:t>
            </a:r>
            <a:endParaRPr lang="it-IT" sz="2400" dirty="0">
              <a:solidFill>
                <a:srgbClr val="514A40"/>
              </a:solidFill>
            </a:endParaRPr>
          </a:p>
          <a:p>
            <a:pPr marL="45717" indent="0">
              <a:buNone/>
            </a:pPr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400" dirty="0" err="1" smtClean="0">
                <a:solidFill>
                  <a:srgbClr val="514A40"/>
                </a:solidFill>
                <a:latin typeface="Cambria"/>
              </a:rPr>
              <a:t>Unlimited</a:t>
            </a:r>
            <a:r>
              <a:rPr lang="it-IT" sz="24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400" dirty="0" err="1" smtClean="0">
                <a:solidFill>
                  <a:srgbClr val="514A40"/>
                </a:solidFill>
                <a:latin typeface="Cambria"/>
              </a:rPr>
              <a:t>applications</a:t>
            </a:r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400" dirty="0" err="1" smtClean="0">
                <a:solidFill>
                  <a:srgbClr val="514A40"/>
                </a:solidFill>
                <a:latin typeface="Cambria"/>
              </a:rPr>
              <a:t>Very</a:t>
            </a:r>
            <a:r>
              <a:rPr lang="it-IT" sz="24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400" dirty="0" err="1" smtClean="0">
                <a:solidFill>
                  <a:srgbClr val="514A40"/>
                </a:solidFill>
                <a:latin typeface="Cambria"/>
              </a:rPr>
              <a:t>challenging</a:t>
            </a:r>
            <a:r>
              <a:rPr lang="it-IT" sz="24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400" dirty="0" err="1" smtClean="0">
                <a:solidFill>
                  <a:srgbClr val="514A40"/>
                </a:solidFill>
                <a:latin typeface="Cambria"/>
              </a:rPr>
              <a:t>problem</a:t>
            </a:r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400" dirty="0" err="1" smtClean="0">
                <a:solidFill>
                  <a:srgbClr val="514A40"/>
                </a:solidFill>
                <a:latin typeface="Cambria"/>
              </a:rPr>
              <a:t>Each</a:t>
            </a:r>
            <a:r>
              <a:rPr lang="it-IT" sz="24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400" dirty="0" err="1" smtClean="0">
                <a:solidFill>
                  <a:srgbClr val="514A40"/>
                </a:solidFill>
                <a:latin typeface="Cambria"/>
              </a:rPr>
              <a:t>problem</a:t>
            </a:r>
            <a:r>
              <a:rPr lang="it-IT" sz="24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4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4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400" dirty="0" err="1" smtClean="0">
                <a:solidFill>
                  <a:srgbClr val="514A40"/>
                </a:solidFill>
                <a:latin typeface="Cambria"/>
              </a:rPr>
              <a:t>different</a:t>
            </a:r>
            <a:r>
              <a:rPr lang="it-IT" sz="2400" dirty="0" smtClean="0">
                <a:solidFill>
                  <a:srgbClr val="514A40"/>
                </a:solidFill>
                <a:latin typeface="Cambria"/>
              </a:rPr>
              <a:t> from </a:t>
            </a:r>
            <a:r>
              <a:rPr lang="it-IT" sz="2400" dirty="0" err="1" smtClean="0">
                <a:solidFill>
                  <a:srgbClr val="514A40"/>
                </a:solidFill>
                <a:latin typeface="Cambria"/>
              </a:rPr>
              <a:t>any</a:t>
            </a:r>
            <a:r>
              <a:rPr lang="it-IT" sz="24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400" dirty="0" err="1" smtClean="0">
                <a:solidFill>
                  <a:srgbClr val="514A40"/>
                </a:solidFill>
                <a:latin typeface="Cambria"/>
              </a:rPr>
              <a:t>other</a:t>
            </a:r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  <a:p>
            <a:endParaRPr lang="it-IT" sz="2400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733116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2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conclusions</a:t>
            </a:r>
            <a:endParaRPr lang="en-GB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" y="1946275"/>
            <a:ext cx="9182100" cy="2933700"/>
          </a:xfrm>
        </p:spPr>
      </p:pic>
    </p:spTree>
    <p:extLst>
      <p:ext uri="{BB962C8B-B14F-4D97-AF65-F5344CB8AC3E}">
        <p14:creationId xmlns:p14="http://schemas.microsoft.com/office/powerpoint/2010/main" val="334033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2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The end</a:t>
            </a:r>
            <a:endParaRPr lang="en-GB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488996" y="1122940"/>
            <a:ext cx="7423727" cy="1777423"/>
          </a:xfrm>
        </p:spPr>
        <p:txBody>
          <a:bodyPr>
            <a:normAutofit/>
          </a:bodyPr>
          <a:lstStyle/>
          <a:p>
            <a:pPr marL="45717" indent="0" algn="ctr">
              <a:buNone/>
            </a:pPr>
            <a:r>
              <a:rPr lang="it-IT" sz="12000" dirty="0" err="1" smtClean="0"/>
              <a:t>Questions</a:t>
            </a:r>
            <a:r>
              <a:rPr lang="it-IT" sz="12000" dirty="0" smtClean="0"/>
              <a:t>?</a:t>
            </a:r>
            <a:endParaRPr lang="it-IT" sz="12000" dirty="0"/>
          </a:p>
        </p:txBody>
      </p:sp>
      <p:pic>
        <p:nvPicPr>
          <p:cNvPr id="4" name="Picture 2" descr="http://web.ornl.gov/%7E6qz/chandol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37" y="3108903"/>
            <a:ext cx="1521480" cy="177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www-users.cs.umn.edu/%7Ebanerjee/arindam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389" y="3108903"/>
            <a:ext cx="2211997" cy="177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http://www-users.cs.umn.edu/%7Ekumar/kumar_phot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6858" y="3108903"/>
            <a:ext cx="1360673" cy="177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tangolo 6"/>
          <p:cNvSpPr/>
          <p:nvPr/>
        </p:nvSpPr>
        <p:spPr>
          <a:xfrm>
            <a:off x="-71113" y="5211939"/>
            <a:ext cx="381258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+mj-ea"/>
                <a:cs typeface="+mj-cs"/>
              </a:rPr>
              <a:t>Varun</a:t>
            </a:r>
            <a:r>
              <a:rPr lang="it-IT" sz="2600" b="1" cap="all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+mj-ea"/>
                <a:cs typeface="+mj-cs"/>
              </a:rPr>
              <a:t> </a:t>
            </a:r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+mj-ea"/>
                <a:cs typeface="+mj-cs"/>
              </a:rPr>
              <a:t>chandola</a:t>
            </a:r>
            <a:endParaRPr lang="it-IT" sz="2600" b="1" cap="all" dirty="0" smtClean="0">
              <a:solidFill>
                <a:srgbClr val="A85229"/>
              </a:solidFill>
              <a:effectLst>
                <a:outerShdw blurRad="38100" dist="25400" dir="18900000" algn="bl" rotWithShape="0">
                  <a:prstClr val="white">
                    <a:alpha val="80000"/>
                  </a:prstClr>
                </a:outerShdw>
              </a:effectLst>
              <a:ea typeface="+mj-ea"/>
              <a:cs typeface="+mj-cs"/>
            </a:endParaRPr>
          </a:p>
          <a:p>
            <a:pPr algn="ctr"/>
            <a:r>
              <a:rPr lang="it-IT" dirty="0" err="1" smtClean="0"/>
              <a:t>University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Buffalo</a:t>
            </a:r>
            <a:endParaRPr lang="it-IT" dirty="0"/>
          </a:p>
        </p:txBody>
      </p:sp>
      <p:sp>
        <p:nvSpPr>
          <p:cNvPr id="8" name="Rettangolo 7"/>
          <p:cNvSpPr/>
          <p:nvPr/>
        </p:nvSpPr>
        <p:spPr>
          <a:xfrm>
            <a:off x="4423500" y="5211939"/>
            <a:ext cx="3315777" cy="614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Arindam</a:t>
            </a:r>
            <a:r>
              <a:rPr lang="it-IT" sz="2600" b="1" cap="all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 </a:t>
            </a:r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banerjee</a:t>
            </a:r>
            <a:endParaRPr lang="it-IT" sz="2600" b="1" cap="all" dirty="0" smtClean="0">
              <a:solidFill>
                <a:srgbClr val="A85229"/>
              </a:solidFill>
              <a:effectLst>
                <a:outerShdw blurRad="38100" dist="25400" dir="18900000" algn="bl" rotWithShape="0">
                  <a:prstClr val="white">
                    <a:alpha val="80000"/>
                  </a:prstClr>
                </a:outerShdw>
              </a:effectLst>
            </a:endParaRPr>
          </a:p>
          <a:p>
            <a:pPr lvl="0" algn="ctr"/>
            <a:r>
              <a:rPr lang="it-IT" dirty="0" err="1" smtClean="0">
                <a:solidFill>
                  <a:srgbClr val="514A40"/>
                </a:solidFill>
              </a:rPr>
              <a:t>University</a:t>
            </a:r>
            <a:r>
              <a:rPr lang="it-IT" dirty="0" smtClean="0">
                <a:solidFill>
                  <a:srgbClr val="514A40"/>
                </a:solidFill>
              </a:rPr>
              <a:t> of Minnesota</a:t>
            </a:r>
          </a:p>
        </p:txBody>
      </p:sp>
      <p:sp>
        <p:nvSpPr>
          <p:cNvPr id="9" name="Rettangolo 8"/>
          <p:cNvSpPr/>
          <p:nvPr/>
        </p:nvSpPr>
        <p:spPr>
          <a:xfrm>
            <a:off x="8703592" y="5213587"/>
            <a:ext cx="3087204" cy="682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Vipin</a:t>
            </a:r>
            <a:r>
              <a:rPr lang="it-IT" sz="2600" b="1" cap="all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 </a:t>
            </a:r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kumar</a:t>
            </a:r>
            <a:endParaRPr lang="it-IT" sz="2600" b="1" cap="all" dirty="0">
              <a:solidFill>
                <a:srgbClr val="A85229"/>
              </a:solidFill>
              <a:effectLst>
                <a:outerShdw blurRad="38100" dist="25400" dir="18900000" algn="bl" rotWithShape="0">
                  <a:prstClr val="white">
                    <a:alpha val="80000"/>
                  </a:prstClr>
                </a:outerShdw>
              </a:effectLst>
            </a:endParaRPr>
          </a:p>
          <a:p>
            <a:pPr lvl="0" algn="ctr"/>
            <a:r>
              <a:rPr lang="it-IT" dirty="0" err="1">
                <a:solidFill>
                  <a:srgbClr val="514A40"/>
                </a:solidFill>
              </a:rPr>
              <a:t>University</a:t>
            </a:r>
            <a:r>
              <a:rPr lang="it-IT" dirty="0">
                <a:solidFill>
                  <a:srgbClr val="514A40"/>
                </a:solidFill>
              </a:rPr>
              <a:t> of Minnesota</a:t>
            </a:r>
          </a:p>
        </p:txBody>
      </p:sp>
    </p:spTree>
    <p:extLst>
      <p:ext uri="{BB962C8B-B14F-4D97-AF65-F5344CB8AC3E}">
        <p14:creationId xmlns:p14="http://schemas.microsoft.com/office/powerpoint/2010/main" val="41402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2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The end</a:t>
            </a:r>
            <a:endParaRPr lang="en-GB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488996" y="1122940"/>
            <a:ext cx="7423727" cy="1777423"/>
          </a:xfrm>
        </p:spPr>
        <p:txBody>
          <a:bodyPr>
            <a:normAutofit fontScale="92500"/>
          </a:bodyPr>
          <a:lstStyle/>
          <a:p>
            <a:pPr marL="45717" indent="0" algn="ctr">
              <a:buNone/>
            </a:pPr>
            <a:r>
              <a:rPr lang="it-IT" sz="12000" dirty="0" err="1" smtClean="0"/>
              <a:t>Thank</a:t>
            </a:r>
            <a:r>
              <a:rPr lang="it-IT" sz="12000" dirty="0" smtClean="0"/>
              <a:t> </a:t>
            </a:r>
            <a:r>
              <a:rPr lang="it-IT" sz="12000" dirty="0" err="1" smtClean="0"/>
              <a:t>you</a:t>
            </a:r>
            <a:r>
              <a:rPr lang="it-IT" sz="12000" dirty="0" smtClean="0"/>
              <a:t>!</a:t>
            </a:r>
            <a:endParaRPr lang="it-IT" sz="12000" dirty="0"/>
          </a:p>
        </p:txBody>
      </p:sp>
      <p:pic>
        <p:nvPicPr>
          <p:cNvPr id="4" name="Picture 2" descr="http://web.ornl.gov/%7E6qz/chandol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37" y="3108903"/>
            <a:ext cx="1521480" cy="177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www-users.cs.umn.edu/%7Ebanerjee/arindam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389" y="3108903"/>
            <a:ext cx="2211997" cy="177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http://www-users.cs.umn.edu/%7Ekumar/kumar_photo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6858" y="3108903"/>
            <a:ext cx="1360673" cy="177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ttangolo 6"/>
          <p:cNvSpPr/>
          <p:nvPr/>
        </p:nvSpPr>
        <p:spPr>
          <a:xfrm>
            <a:off x="-71113" y="5211939"/>
            <a:ext cx="381258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+mj-ea"/>
                <a:cs typeface="+mj-cs"/>
              </a:rPr>
              <a:t>Varun</a:t>
            </a:r>
            <a:r>
              <a:rPr lang="it-IT" sz="2600" b="1" cap="all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+mj-ea"/>
                <a:cs typeface="+mj-cs"/>
              </a:rPr>
              <a:t> </a:t>
            </a:r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  <a:ea typeface="+mj-ea"/>
                <a:cs typeface="+mj-cs"/>
              </a:rPr>
              <a:t>chandola</a:t>
            </a:r>
            <a:endParaRPr lang="it-IT" sz="2600" b="1" cap="all" dirty="0" smtClean="0">
              <a:solidFill>
                <a:srgbClr val="A85229"/>
              </a:solidFill>
              <a:effectLst>
                <a:outerShdw blurRad="38100" dist="25400" dir="18900000" algn="bl" rotWithShape="0">
                  <a:prstClr val="white">
                    <a:alpha val="80000"/>
                  </a:prstClr>
                </a:outerShdw>
              </a:effectLst>
              <a:ea typeface="+mj-ea"/>
              <a:cs typeface="+mj-cs"/>
            </a:endParaRPr>
          </a:p>
          <a:p>
            <a:pPr algn="ctr"/>
            <a:r>
              <a:rPr lang="it-IT" dirty="0" err="1" smtClean="0"/>
              <a:t>University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Buffalo</a:t>
            </a:r>
            <a:endParaRPr lang="it-IT" dirty="0"/>
          </a:p>
        </p:txBody>
      </p:sp>
      <p:sp>
        <p:nvSpPr>
          <p:cNvPr id="8" name="Rettangolo 7"/>
          <p:cNvSpPr/>
          <p:nvPr/>
        </p:nvSpPr>
        <p:spPr>
          <a:xfrm>
            <a:off x="4423500" y="5211939"/>
            <a:ext cx="3315777" cy="614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Arindam</a:t>
            </a:r>
            <a:r>
              <a:rPr lang="it-IT" sz="2600" b="1" cap="all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 </a:t>
            </a:r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banerjee</a:t>
            </a:r>
            <a:endParaRPr lang="it-IT" sz="2600" b="1" cap="all" dirty="0" smtClean="0">
              <a:solidFill>
                <a:srgbClr val="A85229"/>
              </a:solidFill>
              <a:effectLst>
                <a:outerShdw blurRad="38100" dist="25400" dir="18900000" algn="bl" rotWithShape="0">
                  <a:prstClr val="white">
                    <a:alpha val="80000"/>
                  </a:prstClr>
                </a:outerShdw>
              </a:effectLst>
            </a:endParaRPr>
          </a:p>
          <a:p>
            <a:pPr lvl="0" algn="ctr"/>
            <a:r>
              <a:rPr lang="it-IT" dirty="0" err="1" smtClean="0">
                <a:solidFill>
                  <a:srgbClr val="514A40"/>
                </a:solidFill>
              </a:rPr>
              <a:t>University</a:t>
            </a:r>
            <a:r>
              <a:rPr lang="it-IT" dirty="0" smtClean="0">
                <a:solidFill>
                  <a:srgbClr val="514A40"/>
                </a:solidFill>
              </a:rPr>
              <a:t> of Minnesota</a:t>
            </a:r>
          </a:p>
        </p:txBody>
      </p:sp>
      <p:sp>
        <p:nvSpPr>
          <p:cNvPr id="9" name="Rettangolo 8"/>
          <p:cNvSpPr/>
          <p:nvPr/>
        </p:nvSpPr>
        <p:spPr>
          <a:xfrm>
            <a:off x="8703592" y="5213587"/>
            <a:ext cx="3087204" cy="682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Vipin</a:t>
            </a:r>
            <a:r>
              <a:rPr lang="it-IT" sz="2600" b="1" cap="all" dirty="0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 </a:t>
            </a:r>
            <a:r>
              <a:rPr lang="it-IT" sz="2600" b="1" cap="all" dirty="0" err="1" smtClean="0">
                <a:solidFill>
                  <a:srgbClr val="A85229"/>
                </a:solidFill>
                <a:effectLst>
                  <a:outerShdw blurRad="38100" dist="25400" dir="18900000" algn="bl" rotWithShape="0">
                    <a:prstClr val="white">
                      <a:alpha val="80000"/>
                    </a:prstClr>
                  </a:outerShdw>
                </a:effectLst>
              </a:rPr>
              <a:t>kumar</a:t>
            </a:r>
            <a:endParaRPr lang="it-IT" sz="2600" b="1" cap="all" dirty="0">
              <a:solidFill>
                <a:srgbClr val="A85229"/>
              </a:solidFill>
              <a:effectLst>
                <a:outerShdw blurRad="38100" dist="25400" dir="18900000" algn="bl" rotWithShape="0">
                  <a:prstClr val="white">
                    <a:alpha val="80000"/>
                  </a:prstClr>
                </a:outerShdw>
              </a:effectLst>
            </a:endParaRPr>
          </a:p>
          <a:p>
            <a:pPr lvl="0" algn="ctr"/>
            <a:r>
              <a:rPr lang="it-IT" dirty="0" err="1">
                <a:solidFill>
                  <a:srgbClr val="514A40"/>
                </a:solidFill>
              </a:rPr>
              <a:t>University</a:t>
            </a:r>
            <a:r>
              <a:rPr lang="it-IT" dirty="0">
                <a:solidFill>
                  <a:srgbClr val="514A40"/>
                </a:solidFill>
              </a:rPr>
              <a:t> of Minnesota</a:t>
            </a:r>
          </a:p>
        </p:txBody>
      </p:sp>
    </p:spTree>
    <p:extLst>
      <p:ext uri="{BB962C8B-B14F-4D97-AF65-F5344CB8AC3E}">
        <p14:creationId xmlns:p14="http://schemas.microsoft.com/office/powerpoint/2010/main" val="235441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challenges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1"/>
            <a:ext cx="11273051" cy="4972764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Define</a:t>
            </a:r>
            <a:r>
              <a:rPr lang="it-IT" sz="2200" dirty="0" smtClean="0">
                <a:solidFill>
                  <a:srgbClr val="514A40"/>
                </a:solidFill>
              </a:rPr>
              <a:t> a </a:t>
            </a:r>
            <a:r>
              <a:rPr lang="it-IT" sz="2200" dirty="0" err="1" smtClean="0">
                <a:solidFill>
                  <a:srgbClr val="514A40"/>
                </a:solidFill>
              </a:rPr>
              <a:t>region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representing</a:t>
            </a:r>
            <a:r>
              <a:rPr lang="it-IT" sz="2200" dirty="0" smtClean="0">
                <a:solidFill>
                  <a:srgbClr val="514A40"/>
                </a:solidFill>
              </a:rPr>
              <a:t> a </a:t>
            </a:r>
            <a:r>
              <a:rPr lang="it-IT" sz="2200" dirty="0" err="1" smtClean="0">
                <a:solidFill>
                  <a:srgbClr val="514A40"/>
                </a:solidFill>
              </a:rPr>
              <a:t>normal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behavior</a:t>
            </a:r>
            <a:r>
              <a:rPr lang="it-IT" sz="2200" dirty="0" smtClean="0">
                <a:solidFill>
                  <a:srgbClr val="514A40"/>
                </a:solidFill>
              </a:rPr>
              <a:t> and </a:t>
            </a:r>
            <a:r>
              <a:rPr lang="it-IT" sz="2200" dirty="0" err="1" smtClean="0">
                <a:solidFill>
                  <a:srgbClr val="514A40"/>
                </a:solidFill>
              </a:rPr>
              <a:t>declare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any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observation</a:t>
            </a:r>
            <a:r>
              <a:rPr lang="it-IT" sz="2200" dirty="0" smtClean="0">
                <a:solidFill>
                  <a:srgbClr val="514A40"/>
                </a:solidFill>
              </a:rPr>
              <a:t> in the data </a:t>
            </a:r>
            <a:r>
              <a:rPr lang="it-IT" sz="2200" dirty="0" err="1" smtClean="0">
                <a:solidFill>
                  <a:srgbClr val="514A40"/>
                </a:solidFill>
              </a:rPr>
              <a:t>that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does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not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belong</a:t>
            </a:r>
            <a:r>
              <a:rPr lang="it-IT" sz="2200" dirty="0" smtClean="0">
                <a:solidFill>
                  <a:srgbClr val="514A40"/>
                </a:solidFill>
              </a:rPr>
              <a:t> to </a:t>
            </a:r>
            <a:r>
              <a:rPr lang="it-IT" sz="2200" dirty="0" err="1" smtClean="0">
                <a:solidFill>
                  <a:srgbClr val="514A40"/>
                </a:solidFill>
              </a:rPr>
              <a:t>this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normal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region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as</a:t>
            </a:r>
            <a:r>
              <a:rPr lang="it-IT" sz="2200" dirty="0" smtClean="0">
                <a:solidFill>
                  <a:srgbClr val="514A40"/>
                </a:solidFill>
              </a:rPr>
              <a:t> an </a:t>
            </a:r>
            <a:r>
              <a:rPr lang="it-IT" sz="2200" dirty="0" err="1" smtClean="0">
                <a:solidFill>
                  <a:srgbClr val="514A40"/>
                </a:solidFill>
              </a:rPr>
              <a:t>anomaly</a:t>
            </a:r>
            <a:r>
              <a:rPr lang="it-IT" sz="2200" dirty="0" smtClean="0">
                <a:solidFill>
                  <a:srgbClr val="514A40"/>
                </a:solidFill>
              </a:rPr>
              <a:t>: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</a:rPr>
              <a:t>Defining</a:t>
            </a:r>
            <a:r>
              <a:rPr lang="it-IT" sz="2000" dirty="0" smtClean="0">
                <a:solidFill>
                  <a:srgbClr val="514A40"/>
                </a:solidFill>
              </a:rPr>
              <a:t> a </a:t>
            </a:r>
            <a:r>
              <a:rPr lang="it-IT" sz="2000" dirty="0" err="1" smtClean="0">
                <a:solidFill>
                  <a:srgbClr val="514A40"/>
                </a:solidFill>
              </a:rPr>
              <a:t>region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that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encompasses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every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possible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behavior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is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very</a:t>
            </a:r>
            <a:r>
              <a:rPr lang="it-IT" sz="2000" dirty="0" smtClean="0">
                <a:solidFill>
                  <a:srgbClr val="514A40"/>
                </a:solidFill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</a:rPr>
              <a:t>difficult</a:t>
            </a:r>
            <a:endParaRPr lang="it-IT" sz="2000" dirty="0" smtClean="0">
              <a:solidFill>
                <a:srgbClr val="514A40"/>
              </a:solidFill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Boundary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between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and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behavior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often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precise</a:t>
            </a: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Malicious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adversaries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make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the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anomalous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observations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appear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normal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Normal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behavior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can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keeps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evolving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Exact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notion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anomaly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different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for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different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application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domains</a:t>
            </a:r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Data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contains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noise</a:t>
            </a:r>
            <a:endParaRPr lang="it-IT" sz="2000" dirty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240492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Nature of input data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Each</a:t>
            </a:r>
            <a:r>
              <a:rPr lang="it-IT" sz="2200" dirty="0" smtClean="0">
                <a:solidFill>
                  <a:srgbClr val="514A40"/>
                </a:solidFill>
              </a:rPr>
              <a:t>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can be </a:t>
            </a:r>
            <a:r>
              <a:rPr lang="it-IT" sz="2200" dirty="0" err="1" smtClean="0">
                <a:solidFill>
                  <a:srgbClr val="514A40"/>
                </a:solidFill>
              </a:rPr>
              <a:t>described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using</a:t>
            </a:r>
            <a:r>
              <a:rPr lang="it-IT" sz="2200" dirty="0" smtClean="0">
                <a:solidFill>
                  <a:srgbClr val="514A40"/>
                </a:solidFill>
              </a:rPr>
              <a:t> a set of </a:t>
            </a:r>
            <a:r>
              <a:rPr lang="it-IT" sz="2200" dirty="0" err="1" smtClean="0">
                <a:solidFill>
                  <a:srgbClr val="514A40"/>
                </a:solidFill>
              </a:rPr>
              <a:t>attributes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Attributes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can be of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different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types</a:t>
            </a:r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Univariate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/multivariate (in the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second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case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attributes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might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be a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mixture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types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endParaRPr lang="it-IT" sz="2000" dirty="0" smtClean="0">
              <a:solidFill>
                <a:srgbClr val="514A40"/>
              </a:solidFill>
              <a:latin typeface="Cambria"/>
            </a:endParaRPr>
          </a:p>
          <a:p>
            <a:pPr lvl="1"/>
            <a:endParaRPr lang="it-IT" sz="2200" i="1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36677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533400"/>
          </a:xfrm>
        </p:spPr>
        <p:txBody>
          <a:bodyPr>
            <a:normAutofit/>
          </a:bodyPr>
          <a:lstStyle/>
          <a:p>
            <a:r>
              <a:rPr lang="it-IT" smtClean="0"/>
              <a:t>Nature of input data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9477" y="1128490"/>
            <a:ext cx="11273051" cy="5209247"/>
          </a:xfrm>
        </p:spPr>
        <p:txBody>
          <a:bodyPr>
            <a:noAutofit/>
          </a:bodyPr>
          <a:lstStyle/>
          <a:p>
            <a:r>
              <a:rPr lang="it-IT" sz="2200" dirty="0" err="1" smtClean="0">
                <a:solidFill>
                  <a:srgbClr val="514A40"/>
                </a:solidFill>
              </a:rPr>
              <a:t>Each</a:t>
            </a:r>
            <a:r>
              <a:rPr lang="it-IT" sz="2200" dirty="0" smtClean="0">
                <a:solidFill>
                  <a:srgbClr val="514A40"/>
                </a:solidFill>
              </a:rPr>
              <a:t> data </a:t>
            </a:r>
            <a:r>
              <a:rPr lang="it-IT" sz="2200" dirty="0" err="1" smtClean="0">
                <a:solidFill>
                  <a:srgbClr val="514A40"/>
                </a:solidFill>
              </a:rPr>
              <a:t>instance</a:t>
            </a:r>
            <a:r>
              <a:rPr lang="it-IT" sz="2200" dirty="0" smtClean="0">
                <a:solidFill>
                  <a:srgbClr val="514A40"/>
                </a:solidFill>
              </a:rPr>
              <a:t> can be </a:t>
            </a:r>
            <a:r>
              <a:rPr lang="it-IT" sz="2200" dirty="0" err="1" smtClean="0">
                <a:solidFill>
                  <a:srgbClr val="514A40"/>
                </a:solidFill>
              </a:rPr>
              <a:t>described</a:t>
            </a:r>
            <a:r>
              <a:rPr lang="it-IT" sz="2200" dirty="0" smtClean="0">
                <a:solidFill>
                  <a:srgbClr val="514A40"/>
                </a:solidFill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</a:rPr>
              <a:t>using</a:t>
            </a:r>
            <a:r>
              <a:rPr lang="it-IT" sz="2200" dirty="0" smtClean="0">
                <a:solidFill>
                  <a:srgbClr val="514A40"/>
                </a:solidFill>
              </a:rPr>
              <a:t> a set of </a:t>
            </a:r>
            <a:r>
              <a:rPr lang="it-IT" sz="2200" dirty="0" err="1" smtClean="0">
                <a:solidFill>
                  <a:srgbClr val="514A40"/>
                </a:solidFill>
              </a:rPr>
              <a:t>attributes</a:t>
            </a:r>
            <a:endParaRPr lang="it-IT" sz="2200" dirty="0" smtClean="0">
              <a:solidFill>
                <a:srgbClr val="514A40"/>
              </a:solidFill>
            </a:endParaRPr>
          </a:p>
          <a:p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Attributes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can be of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different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types</a:t>
            </a:r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Univariate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/multivariate (in the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second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case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attributes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might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be a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mixture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 of </a:t>
            </a:r>
            <a:r>
              <a:rPr lang="it-IT" sz="2200" dirty="0" err="1" smtClean="0">
                <a:solidFill>
                  <a:srgbClr val="514A40"/>
                </a:solidFill>
                <a:latin typeface="Cambria"/>
              </a:rPr>
              <a:t>types</a:t>
            </a:r>
            <a:r>
              <a:rPr lang="it-IT" sz="2200" dirty="0" smtClean="0">
                <a:solidFill>
                  <a:srgbClr val="514A40"/>
                </a:solidFill>
                <a:latin typeface="Cambria"/>
              </a:rPr>
              <a:t>)</a:t>
            </a:r>
          </a:p>
          <a:p>
            <a:r>
              <a:rPr lang="it-IT" sz="2200" i="1" dirty="0" err="1" smtClean="0">
                <a:solidFill>
                  <a:srgbClr val="514A40"/>
                </a:solidFill>
                <a:latin typeface="Cambria"/>
              </a:rPr>
              <a:t>Sequence</a:t>
            </a:r>
            <a:r>
              <a:rPr lang="it-IT" sz="2200" i="1" dirty="0" smtClean="0">
                <a:solidFill>
                  <a:srgbClr val="514A40"/>
                </a:solidFill>
                <a:latin typeface="Cambria"/>
              </a:rPr>
              <a:t> data:</a:t>
            </a:r>
            <a:endParaRPr lang="it-IT" sz="2200" dirty="0" smtClean="0">
              <a:solidFill>
                <a:srgbClr val="514A40"/>
              </a:solidFill>
              <a:latin typeface="Cambria"/>
            </a:endParaRPr>
          </a:p>
          <a:p>
            <a:pPr lvl="1"/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Instances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are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linearly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ordered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 (time-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series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</a:t>
            </a:r>
            <a:r>
              <a:rPr lang="it-IT" sz="2000" dirty="0" err="1" smtClean="0">
                <a:solidFill>
                  <a:srgbClr val="514A40"/>
                </a:solidFill>
                <a:latin typeface="Cambria"/>
              </a:rPr>
              <a:t>genome</a:t>
            </a:r>
            <a:r>
              <a:rPr lang="it-IT" sz="2000" dirty="0" smtClean="0">
                <a:solidFill>
                  <a:srgbClr val="514A40"/>
                </a:solidFill>
                <a:latin typeface="Cambria"/>
              </a:rPr>
              <a:t>, ecc.)</a:t>
            </a:r>
          </a:p>
          <a:p>
            <a:pPr lvl="1"/>
            <a:endParaRPr lang="it-IT" sz="2200" i="1" dirty="0" smtClean="0">
              <a:solidFill>
                <a:srgbClr val="514A40"/>
              </a:solidFill>
              <a:latin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290711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dLineBusiness_16x9_TP103031021" id="{60C7DFB2-BE42-466D-BEC0-4AB92B5BE86A}" vid="{663E4153-634B-4F56-8837-9CEEF9B23E3D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8F180B1C-2212-497F-A259-C959ADD048C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Presentazione aziendale con linea rossa (widescreen)</Template>
  <TotalTime>0</TotalTime>
  <Words>3094</Words>
  <Application>Microsoft Office PowerPoint</Application>
  <PresentationFormat>Widescreen</PresentationFormat>
  <Paragraphs>472</Paragraphs>
  <Slides>64</Slides>
  <Notes>63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64</vt:i4>
      </vt:variant>
    </vt:vector>
  </HeadingPairs>
  <TitlesOfParts>
    <vt:vector size="68" baseType="lpstr">
      <vt:lpstr>Arial</vt:lpstr>
      <vt:lpstr>Cambria</vt:lpstr>
      <vt:lpstr>Cambria Math</vt:lpstr>
      <vt:lpstr>Red Line Business 16x9</vt:lpstr>
      <vt:lpstr>Anomaly detection: A survey</vt:lpstr>
      <vt:lpstr>Introduction</vt:lpstr>
      <vt:lpstr>Introduction</vt:lpstr>
      <vt:lpstr>Introduction</vt:lpstr>
      <vt:lpstr>Anomaly detection</vt:lpstr>
      <vt:lpstr>Anomaly detection</vt:lpstr>
      <vt:lpstr>challenges</vt:lpstr>
      <vt:lpstr>Nature of input data</vt:lpstr>
      <vt:lpstr>Nature of input data</vt:lpstr>
      <vt:lpstr>Nature of input data</vt:lpstr>
      <vt:lpstr>Nature of input data</vt:lpstr>
      <vt:lpstr>Type of anomaly</vt:lpstr>
      <vt:lpstr>Type of anomaly</vt:lpstr>
      <vt:lpstr>Type of anomaly</vt:lpstr>
      <vt:lpstr>Type of anomaly</vt:lpstr>
      <vt:lpstr>Type of anomaly</vt:lpstr>
      <vt:lpstr>Type of anomaly</vt:lpstr>
      <vt:lpstr>Training data set</vt:lpstr>
      <vt:lpstr>Training data set</vt:lpstr>
      <vt:lpstr>Training data set</vt:lpstr>
      <vt:lpstr>Training data set</vt:lpstr>
      <vt:lpstr>Output of anomaly detection</vt:lpstr>
      <vt:lpstr>Output of anomaly detection</vt:lpstr>
      <vt:lpstr>Classification based techniques</vt:lpstr>
      <vt:lpstr>Classification based techniques</vt:lpstr>
      <vt:lpstr>Classification based techniques</vt:lpstr>
      <vt:lpstr>Classification based techniques</vt:lpstr>
      <vt:lpstr>Classification based techniques</vt:lpstr>
      <vt:lpstr>Neural network based techniques</vt:lpstr>
      <vt:lpstr>Rule-based techniques</vt:lpstr>
      <vt:lpstr>Rule-based techniques</vt:lpstr>
      <vt:lpstr>Rule-based techniques</vt:lpstr>
      <vt:lpstr>Computational complexity</vt:lpstr>
      <vt:lpstr>Advantages and disadvantages</vt:lpstr>
      <vt:lpstr>Advantages and disadvantages</vt:lpstr>
      <vt:lpstr>Nearest neighbour-based techniques</vt:lpstr>
      <vt:lpstr> K^thnearest neighbor</vt:lpstr>
      <vt:lpstr>Relative density</vt:lpstr>
      <vt:lpstr>Relative density</vt:lpstr>
      <vt:lpstr>Relative density</vt:lpstr>
      <vt:lpstr>Relative density</vt:lpstr>
      <vt:lpstr>Computational complexity</vt:lpstr>
      <vt:lpstr>Advantages and disadvantages</vt:lpstr>
      <vt:lpstr>Clustering-based anomaly detection</vt:lpstr>
      <vt:lpstr>Clustering-based anomaly detection</vt:lpstr>
      <vt:lpstr>Clustering-based anomaly detection</vt:lpstr>
      <vt:lpstr>Computational complexity</vt:lpstr>
      <vt:lpstr>Advantages and disadvantages</vt:lpstr>
      <vt:lpstr>Other techniques</vt:lpstr>
      <vt:lpstr>applications</vt:lpstr>
      <vt:lpstr>applications</vt:lpstr>
      <vt:lpstr>applications</vt:lpstr>
      <vt:lpstr>applications</vt:lpstr>
      <vt:lpstr>applications</vt:lpstr>
      <vt:lpstr>applications</vt:lpstr>
      <vt:lpstr>applications</vt:lpstr>
      <vt:lpstr>applications</vt:lpstr>
      <vt:lpstr>applications</vt:lpstr>
      <vt:lpstr>applications</vt:lpstr>
      <vt:lpstr>applications</vt:lpstr>
      <vt:lpstr>conclusions</vt:lpstr>
      <vt:lpstr>conclusions</vt:lpstr>
      <vt:lpstr>The end</vt:lpstr>
      <vt:lpstr>The end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2015-09-29T13:14:30Z</dcterms:created>
  <dcterms:modified xsi:type="dcterms:W3CDTF">2016-02-25T15:22:22Z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TC030310239991</vt:lpwstr>
  </property>
</Properties>
</file>

<file path=docProps/thumbnail.jpeg>
</file>